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18288000" cy="10287000"/>
  <p:notesSz cx="6858000" cy="9144000"/>
  <p:embeddedFontLst>
    <p:embeddedFont>
      <p:font typeface="Calibri" panose="020F0502020204030204" pitchFamily="34" charset="0"/>
      <p:regular r:id="rId30"/>
      <p:bold r:id="rId31"/>
      <p:italic r:id="rId32"/>
      <p:boldItalic r:id="rId33"/>
    </p:embeddedFont>
    <p:embeddedFont>
      <p:font typeface="Canva Sans" panose="020B0503030501040103" pitchFamily="34" charset="0"/>
      <p:regular r:id="rId34"/>
    </p:embeddedFont>
    <p:embeddedFont>
      <p:font typeface="Canva Sans Bold" panose="020B0803030501040103" pitchFamily="34" charset="0"/>
      <p:regular r:id="rId35"/>
      <p:bold r:id="rId36"/>
    </p:embeddedFont>
    <p:embeddedFont>
      <p:font typeface="Fredoka One" panose="02000000000000000000" pitchFamily="2" charset="77"/>
      <p:regular r:id="rId37"/>
    </p:embeddedFont>
    <p:embeddedFont>
      <p:font typeface="Raleway" pitchFamily="2" charset="77"/>
      <p:regular r:id="rId38"/>
      <p:bold r:id="rId39"/>
      <p:italic r:id="rId40"/>
      <p:boldItalic r:id="rId41"/>
    </p:embeddedFont>
    <p:embeddedFont>
      <p:font typeface="Raleway Bold" panose="020B0803030101060003" pitchFamily="34" charset="77"/>
      <p:regular r:id="rId42"/>
      <p:bold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autoAdjust="0"/>
    <p:restoredTop sz="94586" autoAdjust="0"/>
  </p:normalViewPr>
  <p:slideViewPr>
    <p:cSldViewPr>
      <p:cViewPr varScale="1">
        <p:scale>
          <a:sx n="60" d="100"/>
          <a:sy n="60" d="100"/>
        </p:scale>
        <p:origin x="232" y="4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2.fntdata"/></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3.pn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5.png"/><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9.png"/><Relationship Id="rId4" Type="http://schemas.openxmlformats.org/officeDocument/2006/relationships/image" Target="../media/image38.png"/></Relationships>
</file>

<file path=ppt/slides/_rels/slide2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3.png"/><Relationship Id="rId4" Type="http://schemas.openxmlformats.org/officeDocument/2006/relationships/image" Target="../media/image42.png"/></Relationships>
</file>

<file path=ppt/slides/_rels/slide2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7.svg"/><Relationship Id="rId4" Type="http://schemas.openxmlformats.org/officeDocument/2006/relationships/image" Target="../media/image46.png"/></Relationships>
</file>

<file path=ppt/slides/_rels/slide2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9.svg"/><Relationship Id="rId4" Type="http://schemas.openxmlformats.org/officeDocument/2006/relationships/image" Target="../media/image48.png"/></Relationships>
</file>

<file path=ppt/slides/_rels/slide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51.svg"/><Relationship Id="rId4" Type="http://schemas.openxmlformats.org/officeDocument/2006/relationships/image" Target="../media/image50.png"/></Relationships>
</file>

<file path=ppt/slides/_rels/slide2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53.svg"/><Relationship Id="rId4" Type="http://schemas.openxmlformats.org/officeDocument/2006/relationships/image" Target="../media/image52.png"/></Relationships>
</file>

<file path=ppt/slides/_rels/slide28.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47.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6.png"/><Relationship Id="rId5" Type="http://schemas.openxmlformats.org/officeDocument/2006/relationships/image" Target="../media/image55.svg"/><Relationship Id="rId4" Type="http://schemas.openxmlformats.org/officeDocument/2006/relationships/image" Target="../media/image54.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047750" y="1028700"/>
            <a:ext cx="16230600" cy="8229600"/>
            <a:chOff x="0" y="0"/>
            <a:chExt cx="5274950" cy="2674622"/>
          </a:xfrm>
        </p:grpSpPr>
        <p:sp>
          <p:nvSpPr>
            <p:cNvPr id="6" name="Freeform 6"/>
            <p:cNvSpPr/>
            <p:nvPr/>
          </p:nvSpPr>
          <p:spPr>
            <a:xfrm>
              <a:off x="0" y="0"/>
              <a:ext cx="5274950" cy="2674622"/>
            </a:xfrm>
            <a:custGeom>
              <a:avLst/>
              <a:gdLst/>
              <a:ahLst/>
              <a:cxnLst/>
              <a:rect l="l" t="t" r="r" b="b"/>
              <a:pathLst>
                <a:path w="5274950" h="2674622">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274950" cy="2722247"/>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382336" y="4497921"/>
            <a:ext cx="4362220" cy="6254078"/>
          </a:xfrm>
          <a:custGeom>
            <a:avLst/>
            <a:gdLst/>
            <a:ahLst/>
            <a:cxnLst/>
            <a:rect l="l" t="t" r="r" b="b"/>
            <a:pathLst>
              <a:path w="4362220" h="6254078">
                <a:moveTo>
                  <a:pt x="0" y="0"/>
                </a:moveTo>
                <a:lnTo>
                  <a:pt x="4362220" y="0"/>
                </a:lnTo>
                <a:lnTo>
                  <a:pt x="4362220" y="6254078"/>
                </a:lnTo>
                <a:lnTo>
                  <a:pt x="0" y="625407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LK"/>
          </a:p>
        </p:txBody>
      </p:sp>
      <p:sp>
        <p:nvSpPr>
          <p:cNvPr id="9" name="TextBox 9"/>
          <p:cNvSpPr txBox="1"/>
          <p:nvPr/>
        </p:nvSpPr>
        <p:spPr>
          <a:xfrm>
            <a:off x="7634622" y="6085085"/>
            <a:ext cx="8318964" cy="873125"/>
          </a:xfrm>
          <a:prstGeom prst="rect">
            <a:avLst/>
          </a:prstGeom>
        </p:spPr>
        <p:txBody>
          <a:bodyPr lIns="0" tIns="0" rIns="0" bIns="0" rtlCol="0" anchor="t">
            <a:spAutoFit/>
          </a:bodyPr>
          <a:lstStyle/>
          <a:p>
            <a:pPr algn="r">
              <a:lnSpc>
                <a:spcPts val="7000"/>
              </a:lnSpc>
              <a:spcBef>
                <a:spcPct val="0"/>
              </a:spcBef>
            </a:pPr>
            <a:r>
              <a:rPr lang="en-US" sz="5000">
                <a:solidFill>
                  <a:srgbClr val="000000"/>
                </a:solidFill>
                <a:latin typeface="Raleway"/>
              </a:rPr>
              <a:t>Final Presentation</a:t>
            </a:r>
          </a:p>
        </p:txBody>
      </p:sp>
      <p:sp>
        <p:nvSpPr>
          <p:cNvPr id="10" name="TextBox 10"/>
          <p:cNvSpPr txBox="1"/>
          <p:nvPr/>
        </p:nvSpPr>
        <p:spPr>
          <a:xfrm>
            <a:off x="7634622" y="7558285"/>
            <a:ext cx="8187540" cy="1109345"/>
          </a:xfrm>
          <a:prstGeom prst="rect">
            <a:avLst/>
          </a:prstGeom>
        </p:spPr>
        <p:txBody>
          <a:bodyPr lIns="0" tIns="0" rIns="0" bIns="0" rtlCol="0" anchor="t">
            <a:spAutoFit/>
          </a:bodyPr>
          <a:lstStyle/>
          <a:p>
            <a:pPr algn="r">
              <a:lnSpc>
                <a:spcPts val="4480"/>
              </a:lnSpc>
            </a:pPr>
            <a:r>
              <a:rPr lang="en-US" sz="3200">
                <a:solidFill>
                  <a:srgbClr val="000000"/>
                </a:solidFill>
                <a:latin typeface="Raleway Bold"/>
              </a:rPr>
              <a:t>Statistics in Practice I</a:t>
            </a:r>
          </a:p>
          <a:p>
            <a:pPr algn="r">
              <a:lnSpc>
                <a:spcPts val="4480"/>
              </a:lnSpc>
              <a:spcBef>
                <a:spcPct val="0"/>
              </a:spcBef>
            </a:pPr>
            <a:r>
              <a:rPr lang="en-US" sz="3200">
                <a:solidFill>
                  <a:srgbClr val="000000"/>
                </a:solidFill>
                <a:latin typeface="Raleway Bold"/>
              </a:rPr>
              <a:t>Group 2A</a:t>
            </a:r>
          </a:p>
        </p:txBody>
      </p:sp>
      <p:sp>
        <p:nvSpPr>
          <p:cNvPr id="11" name="TextBox 11"/>
          <p:cNvSpPr txBox="1"/>
          <p:nvPr/>
        </p:nvSpPr>
        <p:spPr>
          <a:xfrm>
            <a:off x="3563446" y="1949973"/>
            <a:ext cx="12390140" cy="3551539"/>
          </a:xfrm>
          <a:prstGeom prst="rect">
            <a:avLst/>
          </a:prstGeom>
        </p:spPr>
        <p:txBody>
          <a:bodyPr lIns="0" tIns="0" rIns="0" bIns="0" rtlCol="0" anchor="t">
            <a:spAutoFit/>
          </a:bodyPr>
          <a:lstStyle/>
          <a:p>
            <a:pPr algn="r">
              <a:lnSpc>
                <a:spcPts val="9520"/>
              </a:lnSpc>
            </a:pPr>
            <a:r>
              <a:rPr lang="en-US" sz="6800">
                <a:solidFill>
                  <a:srgbClr val="000000"/>
                </a:solidFill>
                <a:latin typeface="Fredoka One"/>
              </a:rPr>
              <a:t>TECHNOLOGICAL LITERACY AMONG STATISTICS UNDERGRADUATES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028700" y="1028700"/>
            <a:ext cx="16230600" cy="8229600"/>
            <a:chOff x="0" y="0"/>
            <a:chExt cx="5274950" cy="2674622"/>
          </a:xfrm>
        </p:grpSpPr>
        <p:sp>
          <p:nvSpPr>
            <p:cNvPr id="6" name="Freeform 6"/>
            <p:cNvSpPr/>
            <p:nvPr/>
          </p:nvSpPr>
          <p:spPr>
            <a:xfrm>
              <a:off x="0" y="0"/>
              <a:ext cx="5274950" cy="2674622"/>
            </a:xfrm>
            <a:custGeom>
              <a:avLst/>
              <a:gdLst/>
              <a:ahLst/>
              <a:cxnLst/>
              <a:rect l="l" t="t" r="r" b="b"/>
              <a:pathLst>
                <a:path w="5274950" h="2674622">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274950" cy="2722247"/>
            </a:xfrm>
            <a:prstGeom prst="rect">
              <a:avLst/>
            </a:prstGeom>
          </p:spPr>
          <p:txBody>
            <a:bodyPr lIns="50800" tIns="50800" rIns="50800" bIns="50800" rtlCol="0" anchor="ctr"/>
            <a:lstStyle/>
            <a:p>
              <a:pPr algn="ctr">
                <a:lnSpc>
                  <a:spcPts val="2659"/>
                </a:lnSpc>
              </a:pPr>
              <a:r>
                <a:rPr lang="en-US" sz="1899">
                  <a:solidFill>
                    <a:srgbClr val="FFFFFF"/>
                  </a:solidFill>
                  <a:latin typeface="Raleway"/>
                </a:rPr>
                <a:t>s</a:t>
              </a:r>
            </a:p>
          </p:txBody>
        </p:sp>
      </p:grpSp>
      <p:sp>
        <p:nvSpPr>
          <p:cNvPr id="8" name="Freeform 8"/>
          <p:cNvSpPr/>
          <p:nvPr/>
        </p:nvSpPr>
        <p:spPr>
          <a:xfrm>
            <a:off x="2421602" y="3171589"/>
            <a:ext cx="7894107" cy="5587228"/>
          </a:xfrm>
          <a:custGeom>
            <a:avLst/>
            <a:gdLst/>
            <a:ahLst/>
            <a:cxnLst/>
            <a:rect l="l" t="t" r="r" b="b"/>
            <a:pathLst>
              <a:path w="7894107" h="5587228">
                <a:moveTo>
                  <a:pt x="0" y="0"/>
                </a:moveTo>
                <a:lnTo>
                  <a:pt x="7894107" y="0"/>
                </a:lnTo>
                <a:lnTo>
                  <a:pt x="7894107" y="5587228"/>
                </a:lnTo>
                <a:lnTo>
                  <a:pt x="0" y="5587228"/>
                </a:lnTo>
                <a:lnTo>
                  <a:pt x="0" y="0"/>
                </a:lnTo>
                <a:close/>
              </a:path>
            </a:pathLst>
          </a:custGeom>
          <a:blipFill>
            <a:blip r:embed="rId4"/>
            <a:stretch>
              <a:fillRect/>
            </a:stretch>
          </a:blipFill>
        </p:spPr>
        <p:txBody>
          <a:bodyPr/>
          <a:lstStyle/>
          <a:p>
            <a:endParaRPr lang="en-LK"/>
          </a:p>
        </p:txBody>
      </p:sp>
      <p:sp>
        <p:nvSpPr>
          <p:cNvPr id="9" name="TextBox 9"/>
          <p:cNvSpPr txBox="1"/>
          <p:nvPr/>
        </p:nvSpPr>
        <p:spPr>
          <a:xfrm>
            <a:off x="2194626" y="1805312"/>
            <a:ext cx="13898748" cy="2263775"/>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DESCRIPTIVE ANALYSIS CONTD.</a:t>
            </a:r>
          </a:p>
          <a:p>
            <a:pPr algn="ctr">
              <a:lnSpc>
                <a:spcPts val="9100"/>
              </a:lnSpc>
            </a:pPr>
            <a:endParaRPr lang="en-US" sz="6500">
              <a:solidFill>
                <a:srgbClr val="000000"/>
              </a:solidFill>
              <a:latin typeface="Fredoka One"/>
            </a:endParaRPr>
          </a:p>
        </p:txBody>
      </p:sp>
      <p:sp>
        <p:nvSpPr>
          <p:cNvPr id="10" name="TextBox 10"/>
          <p:cNvSpPr txBox="1"/>
          <p:nvPr/>
        </p:nvSpPr>
        <p:spPr>
          <a:xfrm>
            <a:off x="8623930" y="5243779"/>
            <a:ext cx="7960026" cy="3648844"/>
          </a:xfrm>
          <a:prstGeom prst="rect">
            <a:avLst/>
          </a:prstGeom>
        </p:spPr>
        <p:txBody>
          <a:bodyPr lIns="0" tIns="0" rIns="0" bIns="0" rtlCol="0" anchor="t">
            <a:spAutoFit/>
          </a:bodyPr>
          <a:lstStyle/>
          <a:p>
            <a:pPr marL="560199" lvl="1" indent="-280099" algn="just">
              <a:lnSpc>
                <a:spcPts val="3632"/>
              </a:lnSpc>
              <a:buFont typeface="Arial"/>
              <a:buChar char="•"/>
            </a:pPr>
            <a:r>
              <a:rPr lang="en-US" sz="2594">
                <a:solidFill>
                  <a:srgbClr val="000000"/>
                </a:solidFill>
                <a:latin typeface="Canva Sans"/>
              </a:rPr>
              <a:t> In Applied Statistics, Industrial statistics and Statistics students mostly use SPSS and Minitab for visualization.</a:t>
            </a:r>
          </a:p>
          <a:p>
            <a:pPr algn="just">
              <a:lnSpc>
                <a:spcPts val="3632"/>
              </a:lnSpc>
            </a:pPr>
            <a:endParaRPr lang="en-US" sz="2594">
              <a:solidFill>
                <a:srgbClr val="000000"/>
              </a:solidFill>
              <a:latin typeface="Canva Sans"/>
            </a:endParaRPr>
          </a:p>
          <a:p>
            <a:pPr marL="560199" lvl="1" indent="-280099" algn="just">
              <a:lnSpc>
                <a:spcPts val="3632"/>
              </a:lnSpc>
              <a:buFont typeface="Arial"/>
              <a:buChar char="•"/>
            </a:pPr>
            <a:r>
              <a:rPr lang="en-US" sz="2594">
                <a:solidFill>
                  <a:srgbClr val="000000"/>
                </a:solidFill>
                <a:latin typeface="Canva Sans"/>
              </a:rPr>
              <a:t>Data Science or Stat with CS students prefer R and Python for visualization purposes.</a:t>
            </a:r>
          </a:p>
          <a:p>
            <a:pPr algn="just">
              <a:lnSpc>
                <a:spcPts val="3632"/>
              </a:lnSpc>
            </a:pPr>
            <a:endParaRPr lang="en-US" sz="2594">
              <a:solidFill>
                <a:srgbClr val="000000"/>
              </a:solidFill>
              <a:latin typeface="Canva Sans"/>
            </a:endParaRPr>
          </a:p>
          <a:p>
            <a:pPr algn="just">
              <a:lnSpc>
                <a:spcPts val="3632"/>
              </a:lnSpc>
            </a:pPr>
            <a:endParaRPr lang="en-US" sz="2594">
              <a:solidFill>
                <a:srgbClr val="000000"/>
              </a:solidFill>
              <a:latin typeface="Canva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457339" y="1179702"/>
            <a:ext cx="15373321" cy="7927596"/>
            <a:chOff x="0" y="0"/>
            <a:chExt cx="4996334" cy="2576471"/>
          </a:xfrm>
        </p:grpSpPr>
        <p:sp>
          <p:nvSpPr>
            <p:cNvPr id="6" name="Freeform 6"/>
            <p:cNvSpPr/>
            <p:nvPr/>
          </p:nvSpPr>
          <p:spPr>
            <a:xfrm>
              <a:off x="0" y="0"/>
              <a:ext cx="4996334" cy="2576471"/>
            </a:xfrm>
            <a:custGeom>
              <a:avLst/>
              <a:gdLst/>
              <a:ahLst/>
              <a:cxnLst/>
              <a:rect l="l" t="t" r="r" b="b"/>
              <a:pathLst>
                <a:path w="4996334" h="2576471">
                  <a:moveTo>
                    <a:pt x="25180" y="0"/>
                  </a:moveTo>
                  <a:lnTo>
                    <a:pt x="4971154" y="0"/>
                  </a:lnTo>
                  <a:cubicBezTo>
                    <a:pt x="4977832" y="0"/>
                    <a:pt x="4984237" y="2653"/>
                    <a:pt x="4988959" y="7375"/>
                  </a:cubicBezTo>
                  <a:cubicBezTo>
                    <a:pt x="4993681" y="12097"/>
                    <a:pt x="4996334" y="18502"/>
                    <a:pt x="4996334" y="25180"/>
                  </a:cubicBezTo>
                  <a:lnTo>
                    <a:pt x="4996334" y="2551291"/>
                  </a:lnTo>
                  <a:cubicBezTo>
                    <a:pt x="4996334" y="2557969"/>
                    <a:pt x="4993681" y="2564374"/>
                    <a:pt x="4988959" y="2569096"/>
                  </a:cubicBezTo>
                  <a:cubicBezTo>
                    <a:pt x="4984237" y="2573818"/>
                    <a:pt x="4977832" y="2576471"/>
                    <a:pt x="4971154" y="2576471"/>
                  </a:cubicBezTo>
                  <a:lnTo>
                    <a:pt x="25180" y="2576471"/>
                  </a:lnTo>
                  <a:cubicBezTo>
                    <a:pt x="18502" y="2576471"/>
                    <a:pt x="12097" y="2573818"/>
                    <a:pt x="7375" y="2569096"/>
                  </a:cubicBezTo>
                  <a:cubicBezTo>
                    <a:pt x="2653" y="2564374"/>
                    <a:pt x="0" y="2557969"/>
                    <a:pt x="0" y="2551291"/>
                  </a:cubicBezTo>
                  <a:lnTo>
                    <a:pt x="0" y="25180"/>
                  </a:lnTo>
                  <a:cubicBezTo>
                    <a:pt x="0" y="18502"/>
                    <a:pt x="2653" y="12097"/>
                    <a:pt x="7375" y="7375"/>
                  </a:cubicBezTo>
                  <a:cubicBezTo>
                    <a:pt x="12097" y="2653"/>
                    <a:pt x="18502" y="0"/>
                    <a:pt x="25180"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4996334" cy="2624096"/>
            </a:xfrm>
            <a:prstGeom prst="rect">
              <a:avLst/>
            </a:prstGeom>
          </p:spPr>
          <p:txBody>
            <a:bodyPr lIns="50800" tIns="50800" rIns="50800" bIns="50800" rtlCol="0" anchor="ctr"/>
            <a:lstStyle/>
            <a:p>
              <a:pPr algn="ctr">
                <a:lnSpc>
                  <a:spcPts val="2659"/>
                </a:lnSpc>
              </a:pPr>
              <a:r>
                <a:rPr lang="en-US" sz="1899">
                  <a:solidFill>
                    <a:srgbClr val="FFFFFF"/>
                  </a:solidFill>
                  <a:latin typeface="Raleway"/>
                </a:rPr>
                <a:t>ss</a:t>
              </a:r>
            </a:p>
          </p:txBody>
        </p:sp>
      </p:grpSp>
      <p:sp>
        <p:nvSpPr>
          <p:cNvPr id="8" name="Freeform 8"/>
          <p:cNvSpPr/>
          <p:nvPr/>
        </p:nvSpPr>
        <p:spPr>
          <a:xfrm>
            <a:off x="9351938" y="3127209"/>
            <a:ext cx="5878436" cy="5542231"/>
          </a:xfrm>
          <a:custGeom>
            <a:avLst/>
            <a:gdLst/>
            <a:ahLst/>
            <a:cxnLst/>
            <a:rect l="l" t="t" r="r" b="b"/>
            <a:pathLst>
              <a:path w="5878436" h="5542231">
                <a:moveTo>
                  <a:pt x="0" y="0"/>
                </a:moveTo>
                <a:lnTo>
                  <a:pt x="5878436" y="0"/>
                </a:lnTo>
                <a:lnTo>
                  <a:pt x="5878436" y="5542231"/>
                </a:lnTo>
                <a:lnTo>
                  <a:pt x="0" y="5542231"/>
                </a:lnTo>
                <a:lnTo>
                  <a:pt x="0" y="0"/>
                </a:lnTo>
                <a:close/>
              </a:path>
            </a:pathLst>
          </a:custGeom>
          <a:blipFill>
            <a:blip r:embed="rId4"/>
            <a:stretch>
              <a:fillRect l="-27984" r="-31768"/>
            </a:stretch>
          </a:blipFill>
        </p:spPr>
        <p:txBody>
          <a:bodyPr/>
          <a:lstStyle/>
          <a:p>
            <a:endParaRPr lang="en-LK"/>
          </a:p>
        </p:txBody>
      </p:sp>
      <p:sp>
        <p:nvSpPr>
          <p:cNvPr id="9" name="Freeform 9"/>
          <p:cNvSpPr/>
          <p:nvPr/>
        </p:nvSpPr>
        <p:spPr>
          <a:xfrm>
            <a:off x="2323233" y="6573287"/>
            <a:ext cx="7186159" cy="2054866"/>
          </a:xfrm>
          <a:custGeom>
            <a:avLst/>
            <a:gdLst/>
            <a:ahLst/>
            <a:cxnLst/>
            <a:rect l="l" t="t" r="r" b="b"/>
            <a:pathLst>
              <a:path w="7186159" h="2054866">
                <a:moveTo>
                  <a:pt x="0" y="0"/>
                </a:moveTo>
                <a:lnTo>
                  <a:pt x="7186159" y="0"/>
                </a:lnTo>
                <a:lnTo>
                  <a:pt x="7186159" y="2054865"/>
                </a:lnTo>
                <a:lnTo>
                  <a:pt x="0" y="2054865"/>
                </a:lnTo>
                <a:lnTo>
                  <a:pt x="0" y="0"/>
                </a:lnTo>
                <a:close/>
              </a:path>
            </a:pathLst>
          </a:custGeom>
          <a:blipFill>
            <a:blip r:embed="rId5"/>
            <a:stretch>
              <a:fillRect/>
            </a:stretch>
          </a:blipFill>
        </p:spPr>
        <p:txBody>
          <a:bodyPr/>
          <a:lstStyle/>
          <a:p>
            <a:endParaRPr lang="en-LK"/>
          </a:p>
        </p:txBody>
      </p:sp>
      <p:sp>
        <p:nvSpPr>
          <p:cNvPr id="10" name="TextBox 10"/>
          <p:cNvSpPr txBox="1"/>
          <p:nvPr/>
        </p:nvSpPr>
        <p:spPr>
          <a:xfrm>
            <a:off x="2559716" y="1576534"/>
            <a:ext cx="13168569" cy="1193800"/>
          </a:xfrm>
          <a:prstGeom prst="rect">
            <a:avLst/>
          </a:prstGeom>
        </p:spPr>
        <p:txBody>
          <a:bodyPr lIns="0" tIns="0" rIns="0" bIns="0" rtlCol="0" anchor="t">
            <a:spAutoFit/>
          </a:bodyPr>
          <a:lstStyle/>
          <a:p>
            <a:pPr algn="ctr">
              <a:lnSpc>
                <a:spcPts val="9800"/>
              </a:lnSpc>
            </a:pPr>
            <a:r>
              <a:rPr lang="en-US" sz="7000">
                <a:solidFill>
                  <a:srgbClr val="000000"/>
                </a:solidFill>
                <a:latin typeface="Fredoka One"/>
              </a:rPr>
              <a:t>ADVANCED  ANALYSIS</a:t>
            </a:r>
          </a:p>
        </p:txBody>
      </p:sp>
      <p:sp>
        <p:nvSpPr>
          <p:cNvPr id="11" name="TextBox 11"/>
          <p:cNvSpPr txBox="1"/>
          <p:nvPr/>
        </p:nvSpPr>
        <p:spPr>
          <a:xfrm>
            <a:off x="1982187" y="3479567"/>
            <a:ext cx="7369750" cy="2846070"/>
          </a:xfrm>
          <a:prstGeom prst="rect">
            <a:avLst/>
          </a:prstGeom>
        </p:spPr>
        <p:txBody>
          <a:bodyPr lIns="0" tIns="0" rIns="0" bIns="0" rtlCol="0" anchor="t">
            <a:spAutoFit/>
          </a:bodyPr>
          <a:lstStyle/>
          <a:p>
            <a:pPr algn="just">
              <a:lnSpc>
                <a:spcPts val="3780"/>
              </a:lnSpc>
            </a:pPr>
            <a:r>
              <a:rPr lang="en-US" sz="2700">
                <a:solidFill>
                  <a:srgbClr val="000000"/>
                </a:solidFill>
                <a:latin typeface="Canva Sans"/>
              </a:rPr>
              <a:t>Deviations in the Q-Q plot of GPA indicate the depatures from normality. And also, by using Shapiro-Wilk Test and KS Test, since the null hypothesis is rejected at 5% significance level, we can say that the GPA data is not normally distributed.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569923" y="291892"/>
            <a:ext cx="17388466" cy="9453005"/>
            <a:chOff x="0" y="0"/>
            <a:chExt cx="5651256" cy="3072229"/>
          </a:xfrm>
        </p:grpSpPr>
        <p:sp>
          <p:nvSpPr>
            <p:cNvPr id="6" name="Freeform 6"/>
            <p:cNvSpPr/>
            <p:nvPr/>
          </p:nvSpPr>
          <p:spPr>
            <a:xfrm>
              <a:off x="0" y="0"/>
              <a:ext cx="5651256" cy="3072229"/>
            </a:xfrm>
            <a:custGeom>
              <a:avLst/>
              <a:gdLst/>
              <a:ahLst/>
              <a:cxnLst/>
              <a:rect l="l" t="t" r="r" b="b"/>
              <a:pathLst>
                <a:path w="5651256" h="3072229">
                  <a:moveTo>
                    <a:pt x="22262" y="0"/>
                  </a:moveTo>
                  <a:lnTo>
                    <a:pt x="5628994" y="0"/>
                  </a:lnTo>
                  <a:cubicBezTo>
                    <a:pt x="5641289" y="0"/>
                    <a:pt x="5651256" y="9967"/>
                    <a:pt x="5651256" y="22262"/>
                  </a:cubicBezTo>
                  <a:lnTo>
                    <a:pt x="5651256" y="3049968"/>
                  </a:lnTo>
                  <a:cubicBezTo>
                    <a:pt x="5651256" y="3055872"/>
                    <a:pt x="5648911" y="3061534"/>
                    <a:pt x="5644736" y="3065709"/>
                  </a:cubicBezTo>
                  <a:cubicBezTo>
                    <a:pt x="5640561" y="3069884"/>
                    <a:pt x="5634899" y="3072229"/>
                    <a:pt x="5628994" y="3072229"/>
                  </a:cubicBezTo>
                  <a:lnTo>
                    <a:pt x="22262" y="3072229"/>
                  </a:lnTo>
                  <a:cubicBezTo>
                    <a:pt x="16357" y="3072229"/>
                    <a:pt x="10695" y="3069884"/>
                    <a:pt x="6520" y="3065709"/>
                  </a:cubicBezTo>
                  <a:cubicBezTo>
                    <a:pt x="2345" y="3061534"/>
                    <a:pt x="0" y="3055872"/>
                    <a:pt x="0" y="3049968"/>
                  </a:cubicBezTo>
                  <a:lnTo>
                    <a:pt x="0" y="22262"/>
                  </a:lnTo>
                  <a:cubicBezTo>
                    <a:pt x="0" y="16357"/>
                    <a:pt x="2345" y="10695"/>
                    <a:pt x="6520" y="6520"/>
                  </a:cubicBezTo>
                  <a:cubicBezTo>
                    <a:pt x="10695" y="2345"/>
                    <a:pt x="16357" y="0"/>
                    <a:pt x="22262"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651256" cy="3119854"/>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659044" y="6544639"/>
            <a:ext cx="7120576" cy="3200259"/>
          </a:xfrm>
          <a:custGeom>
            <a:avLst/>
            <a:gdLst/>
            <a:ahLst/>
            <a:cxnLst/>
            <a:rect l="l" t="t" r="r" b="b"/>
            <a:pathLst>
              <a:path w="7120576" h="3200259">
                <a:moveTo>
                  <a:pt x="0" y="0"/>
                </a:moveTo>
                <a:lnTo>
                  <a:pt x="7120577" y="0"/>
                </a:lnTo>
                <a:lnTo>
                  <a:pt x="7120577" y="3200259"/>
                </a:lnTo>
                <a:lnTo>
                  <a:pt x="0" y="3200259"/>
                </a:lnTo>
                <a:lnTo>
                  <a:pt x="0" y="0"/>
                </a:lnTo>
                <a:close/>
              </a:path>
            </a:pathLst>
          </a:custGeom>
          <a:blipFill>
            <a:blip r:embed="rId4"/>
            <a:stretch>
              <a:fillRect/>
            </a:stretch>
          </a:blipFill>
        </p:spPr>
        <p:txBody>
          <a:bodyPr/>
          <a:lstStyle/>
          <a:p>
            <a:endParaRPr lang="en-LK"/>
          </a:p>
        </p:txBody>
      </p:sp>
      <p:sp>
        <p:nvSpPr>
          <p:cNvPr id="9" name="Freeform 9"/>
          <p:cNvSpPr/>
          <p:nvPr/>
        </p:nvSpPr>
        <p:spPr>
          <a:xfrm>
            <a:off x="10143042" y="6748474"/>
            <a:ext cx="6116490" cy="2485131"/>
          </a:xfrm>
          <a:custGeom>
            <a:avLst/>
            <a:gdLst/>
            <a:ahLst/>
            <a:cxnLst/>
            <a:rect l="l" t="t" r="r" b="b"/>
            <a:pathLst>
              <a:path w="6116490" h="2485131">
                <a:moveTo>
                  <a:pt x="0" y="0"/>
                </a:moveTo>
                <a:lnTo>
                  <a:pt x="6116490" y="0"/>
                </a:lnTo>
                <a:lnTo>
                  <a:pt x="6116490" y="2485131"/>
                </a:lnTo>
                <a:lnTo>
                  <a:pt x="0" y="2485131"/>
                </a:lnTo>
                <a:lnTo>
                  <a:pt x="0" y="0"/>
                </a:lnTo>
                <a:close/>
              </a:path>
            </a:pathLst>
          </a:custGeom>
          <a:blipFill>
            <a:blip r:embed="rId5"/>
            <a:stretch>
              <a:fillRect b="-10617"/>
            </a:stretch>
          </a:blipFill>
        </p:spPr>
        <p:txBody>
          <a:bodyPr/>
          <a:lstStyle/>
          <a:p>
            <a:endParaRPr lang="en-LK"/>
          </a:p>
        </p:txBody>
      </p:sp>
      <p:sp>
        <p:nvSpPr>
          <p:cNvPr id="10" name="TextBox 10"/>
          <p:cNvSpPr txBox="1"/>
          <p:nvPr/>
        </p:nvSpPr>
        <p:spPr>
          <a:xfrm>
            <a:off x="2360784" y="1204211"/>
            <a:ext cx="13898748" cy="2263775"/>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ADVANCED ANALYSIS CONTD.</a:t>
            </a:r>
          </a:p>
          <a:p>
            <a:pPr algn="ctr">
              <a:lnSpc>
                <a:spcPts val="9100"/>
              </a:lnSpc>
            </a:pPr>
            <a:endParaRPr lang="en-US" sz="6500">
              <a:solidFill>
                <a:srgbClr val="000000"/>
              </a:solidFill>
              <a:latin typeface="Fredoka One"/>
            </a:endParaRPr>
          </a:p>
        </p:txBody>
      </p:sp>
      <p:sp>
        <p:nvSpPr>
          <p:cNvPr id="11" name="TextBox 11"/>
          <p:cNvSpPr txBox="1"/>
          <p:nvPr/>
        </p:nvSpPr>
        <p:spPr>
          <a:xfrm>
            <a:off x="1285140" y="2497001"/>
            <a:ext cx="15581145" cy="2423740"/>
          </a:xfrm>
          <a:prstGeom prst="rect">
            <a:avLst/>
          </a:prstGeom>
        </p:spPr>
        <p:txBody>
          <a:bodyPr lIns="0" tIns="0" rIns="0" bIns="0" rtlCol="0" anchor="t">
            <a:spAutoFit/>
          </a:bodyPr>
          <a:lstStyle/>
          <a:p>
            <a:pPr>
              <a:lnSpc>
                <a:spcPts val="4230"/>
              </a:lnSpc>
            </a:pPr>
            <a:r>
              <a:rPr lang="en-US" sz="3021" dirty="0">
                <a:solidFill>
                  <a:srgbClr val="000000"/>
                </a:solidFill>
                <a:latin typeface="Canva Sans Bold"/>
              </a:rPr>
              <a:t>1) </a:t>
            </a:r>
            <a:r>
              <a:rPr lang="en-US" sz="3021" u="sng" dirty="0">
                <a:solidFill>
                  <a:srgbClr val="000000"/>
                </a:solidFill>
                <a:latin typeface="Canva Sans Bold"/>
              </a:rPr>
              <a:t>Check the association between GPA value and Proficiency Ratings in Statistical </a:t>
            </a:r>
            <a:r>
              <a:rPr lang="en-US" sz="3021" u="sng" dirty="0" err="1">
                <a:solidFill>
                  <a:srgbClr val="000000"/>
                </a:solidFill>
                <a:latin typeface="Canva Sans Bold"/>
              </a:rPr>
              <a:t>Softwares</a:t>
            </a:r>
            <a:r>
              <a:rPr lang="en-US" sz="3021" u="sng" dirty="0">
                <a:solidFill>
                  <a:srgbClr val="000000"/>
                </a:solidFill>
                <a:latin typeface="Canva Sans Bold"/>
              </a:rPr>
              <a:t> (R/Python, SPSS/Minitab, Excel, Power BI/</a:t>
            </a:r>
            <a:r>
              <a:rPr lang="en-US" sz="3021" u="sng" dirty="0" err="1">
                <a:solidFill>
                  <a:srgbClr val="000000"/>
                </a:solidFill>
                <a:latin typeface="Canva Sans Bold"/>
              </a:rPr>
              <a:t>Tabuleau</a:t>
            </a:r>
            <a:r>
              <a:rPr lang="en-US" sz="3021" u="sng" dirty="0">
                <a:solidFill>
                  <a:srgbClr val="000000"/>
                </a:solidFill>
                <a:latin typeface="Canva Sans Bold"/>
              </a:rPr>
              <a:t>) </a:t>
            </a:r>
          </a:p>
          <a:p>
            <a:pPr>
              <a:lnSpc>
                <a:spcPts val="3670"/>
              </a:lnSpc>
            </a:pPr>
            <a:endParaRPr lang="en-US" sz="3021" u="sng" dirty="0">
              <a:solidFill>
                <a:srgbClr val="000000"/>
              </a:solidFill>
              <a:latin typeface="Canva Sans Bold"/>
            </a:endParaRPr>
          </a:p>
          <a:p>
            <a:pPr>
              <a:lnSpc>
                <a:spcPts val="3418"/>
              </a:lnSpc>
            </a:pPr>
            <a:endParaRPr lang="en-US" sz="3021" u="sng" dirty="0">
              <a:solidFill>
                <a:srgbClr val="000000"/>
              </a:solidFill>
              <a:latin typeface="Canva Sans Bold"/>
            </a:endParaRPr>
          </a:p>
          <a:p>
            <a:pPr>
              <a:lnSpc>
                <a:spcPts val="3418"/>
              </a:lnSpc>
            </a:pPr>
            <a:endParaRPr lang="en-US" sz="3021" u="sng" dirty="0">
              <a:solidFill>
                <a:srgbClr val="000000"/>
              </a:solidFill>
              <a:latin typeface="Canva Sans Bold"/>
            </a:endParaRPr>
          </a:p>
        </p:txBody>
      </p:sp>
      <p:sp>
        <p:nvSpPr>
          <p:cNvPr id="12" name="TextBox 12"/>
          <p:cNvSpPr txBox="1"/>
          <p:nvPr/>
        </p:nvSpPr>
        <p:spPr>
          <a:xfrm>
            <a:off x="1028700" y="6283654"/>
            <a:ext cx="7120576"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 R/Python Software                                            </a:t>
            </a:r>
          </a:p>
        </p:txBody>
      </p:sp>
      <p:sp>
        <p:nvSpPr>
          <p:cNvPr id="13" name="TextBox 13"/>
          <p:cNvSpPr txBox="1"/>
          <p:nvPr/>
        </p:nvSpPr>
        <p:spPr>
          <a:xfrm>
            <a:off x="10143042" y="6283654"/>
            <a:ext cx="6116490"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Spss/Minitab Skills</a:t>
            </a:r>
          </a:p>
        </p:txBody>
      </p:sp>
      <p:sp>
        <p:nvSpPr>
          <p:cNvPr id="14" name="TextBox 14"/>
          <p:cNvSpPr txBox="1"/>
          <p:nvPr/>
        </p:nvSpPr>
        <p:spPr>
          <a:xfrm>
            <a:off x="1285140" y="3279756"/>
            <a:ext cx="15581145" cy="2846115"/>
          </a:xfrm>
          <a:prstGeom prst="rect">
            <a:avLst/>
          </a:prstGeom>
        </p:spPr>
        <p:txBody>
          <a:bodyPr lIns="0" tIns="0" rIns="0" bIns="0" rtlCol="0" anchor="t">
            <a:spAutoFit/>
          </a:bodyPr>
          <a:lstStyle/>
          <a:p>
            <a:pPr algn="just">
              <a:lnSpc>
                <a:spcPts val="3777"/>
              </a:lnSpc>
            </a:pPr>
            <a:endParaRPr dirty="0"/>
          </a:p>
          <a:p>
            <a:pPr algn="just">
              <a:lnSpc>
                <a:spcPts val="3777"/>
              </a:lnSpc>
            </a:pPr>
            <a:r>
              <a:rPr lang="en-US" sz="2698" dirty="0">
                <a:solidFill>
                  <a:srgbClr val="000000"/>
                </a:solidFill>
                <a:latin typeface="Canva Sans"/>
              </a:rPr>
              <a:t>We can analyze this from the Kruskal-Wallis test. Then Hypothesis, </a:t>
            </a:r>
          </a:p>
          <a:p>
            <a:pPr algn="just">
              <a:lnSpc>
                <a:spcPts val="3777"/>
              </a:lnSpc>
            </a:pPr>
            <a:r>
              <a:rPr lang="en-US" sz="2698" dirty="0">
                <a:solidFill>
                  <a:srgbClr val="000000"/>
                </a:solidFill>
                <a:latin typeface="Canva Sans"/>
              </a:rPr>
              <a:t>H0 = There is no difference in location among the GPA from which the proficiency ratings in statistical software  been drawn </a:t>
            </a:r>
          </a:p>
          <a:p>
            <a:pPr algn="just">
              <a:lnSpc>
                <a:spcPts val="3777"/>
              </a:lnSpc>
            </a:pPr>
            <a:r>
              <a:rPr lang="en-US" sz="2698" dirty="0">
                <a:solidFill>
                  <a:srgbClr val="000000"/>
                </a:solidFill>
                <a:latin typeface="Canva Sans"/>
              </a:rPr>
              <a:t>H1 =There is a difference in location among the GPA from which the proficiency ratings in statistical software been drawn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028700" y="1028700"/>
            <a:ext cx="16230600" cy="8229600"/>
            <a:chOff x="0" y="0"/>
            <a:chExt cx="5274950" cy="2674622"/>
          </a:xfrm>
        </p:grpSpPr>
        <p:sp>
          <p:nvSpPr>
            <p:cNvPr id="6" name="Freeform 6"/>
            <p:cNvSpPr/>
            <p:nvPr/>
          </p:nvSpPr>
          <p:spPr>
            <a:xfrm>
              <a:off x="0" y="0"/>
              <a:ext cx="5274950" cy="2674622"/>
            </a:xfrm>
            <a:custGeom>
              <a:avLst/>
              <a:gdLst/>
              <a:ahLst/>
              <a:cxnLst/>
              <a:rect l="l" t="t" r="r" b="b"/>
              <a:pathLst>
                <a:path w="5274950" h="2674622">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274950" cy="2722247"/>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2194626" y="1193807"/>
            <a:ext cx="13898748" cy="2263775"/>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ADVANCED ANALYSIS CONTD.</a:t>
            </a:r>
          </a:p>
          <a:p>
            <a:pPr algn="ctr">
              <a:lnSpc>
                <a:spcPts val="9100"/>
              </a:lnSpc>
            </a:pPr>
            <a:endParaRPr lang="en-US" sz="6500">
              <a:solidFill>
                <a:srgbClr val="000000"/>
              </a:solidFill>
              <a:latin typeface="Fredoka One"/>
            </a:endParaRPr>
          </a:p>
        </p:txBody>
      </p:sp>
      <p:sp>
        <p:nvSpPr>
          <p:cNvPr id="9" name="Freeform 9"/>
          <p:cNvSpPr/>
          <p:nvPr/>
        </p:nvSpPr>
        <p:spPr>
          <a:xfrm>
            <a:off x="1285140" y="3253747"/>
            <a:ext cx="6759879" cy="3038148"/>
          </a:xfrm>
          <a:custGeom>
            <a:avLst/>
            <a:gdLst/>
            <a:ahLst/>
            <a:cxnLst/>
            <a:rect l="l" t="t" r="r" b="b"/>
            <a:pathLst>
              <a:path w="6759879" h="3038148">
                <a:moveTo>
                  <a:pt x="0" y="0"/>
                </a:moveTo>
                <a:lnTo>
                  <a:pt x="6759878" y="0"/>
                </a:lnTo>
                <a:lnTo>
                  <a:pt x="6759878" y="3038148"/>
                </a:lnTo>
                <a:lnTo>
                  <a:pt x="0" y="3038148"/>
                </a:lnTo>
                <a:lnTo>
                  <a:pt x="0" y="0"/>
                </a:lnTo>
                <a:close/>
              </a:path>
            </a:pathLst>
          </a:custGeom>
          <a:blipFill>
            <a:blip r:embed="rId4"/>
            <a:stretch>
              <a:fillRect/>
            </a:stretch>
          </a:blipFill>
        </p:spPr>
        <p:txBody>
          <a:bodyPr/>
          <a:lstStyle/>
          <a:p>
            <a:endParaRPr lang="en-LK"/>
          </a:p>
        </p:txBody>
      </p:sp>
      <p:sp>
        <p:nvSpPr>
          <p:cNvPr id="10" name="Freeform 10"/>
          <p:cNvSpPr/>
          <p:nvPr/>
        </p:nvSpPr>
        <p:spPr>
          <a:xfrm>
            <a:off x="8676541" y="3277932"/>
            <a:ext cx="6574349" cy="2954764"/>
          </a:xfrm>
          <a:custGeom>
            <a:avLst/>
            <a:gdLst/>
            <a:ahLst/>
            <a:cxnLst/>
            <a:rect l="l" t="t" r="r" b="b"/>
            <a:pathLst>
              <a:path w="6574349" h="2954764">
                <a:moveTo>
                  <a:pt x="0" y="0"/>
                </a:moveTo>
                <a:lnTo>
                  <a:pt x="6574349" y="0"/>
                </a:lnTo>
                <a:lnTo>
                  <a:pt x="6574349" y="2954763"/>
                </a:lnTo>
                <a:lnTo>
                  <a:pt x="0" y="2954763"/>
                </a:lnTo>
                <a:lnTo>
                  <a:pt x="0" y="0"/>
                </a:lnTo>
                <a:close/>
              </a:path>
            </a:pathLst>
          </a:custGeom>
          <a:blipFill>
            <a:blip r:embed="rId5"/>
            <a:stretch>
              <a:fillRect/>
            </a:stretch>
          </a:blipFill>
        </p:spPr>
        <p:txBody>
          <a:bodyPr/>
          <a:lstStyle/>
          <a:p>
            <a:endParaRPr lang="en-LK"/>
          </a:p>
        </p:txBody>
      </p:sp>
      <p:sp>
        <p:nvSpPr>
          <p:cNvPr id="11" name="TextBox 11"/>
          <p:cNvSpPr txBox="1"/>
          <p:nvPr/>
        </p:nvSpPr>
        <p:spPr>
          <a:xfrm>
            <a:off x="3335429" y="3196597"/>
            <a:ext cx="1034772" cy="464820"/>
          </a:xfrm>
          <a:prstGeom prst="rect">
            <a:avLst/>
          </a:prstGeom>
        </p:spPr>
        <p:txBody>
          <a:bodyPr lIns="0" tIns="0" rIns="0" bIns="0" rtlCol="0" anchor="t">
            <a:spAutoFit/>
          </a:bodyPr>
          <a:lstStyle/>
          <a:p>
            <a:pPr>
              <a:lnSpc>
                <a:spcPts val="3780"/>
              </a:lnSpc>
            </a:pPr>
            <a:r>
              <a:rPr lang="en-US" sz="2700">
                <a:solidFill>
                  <a:srgbClr val="000000"/>
                </a:solidFill>
                <a:latin typeface="Canva Sans"/>
              </a:rPr>
              <a:t>Excel  </a:t>
            </a:r>
          </a:p>
        </p:txBody>
      </p:sp>
      <p:sp>
        <p:nvSpPr>
          <p:cNvPr id="12" name="TextBox 12"/>
          <p:cNvSpPr txBox="1"/>
          <p:nvPr/>
        </p:nvSpPr>
        <p:spPr>
          <a:xfrm>
            <a:off x="9362465" y="3196597"/>
            <a:ext cx="6174698" cy="464820"/>
          </a:xfrm>
          <a:prstGeom prst="rect">
            <a:avLst/>
          </a:prstGeom>
        </p:spPr>
        <p:txBody>
          <a:bodyPr lIns="0" tIns="0" rIns="0" bIns="0" rtlCol="0" anchor="t">
            <a:spAutoFit/>
          </a:bodyPr>
          <a:lstStyle/>
          <a:p>
            <a:pPr>
              <a:lnSpc>
                <a:spcPts val="3780"/>
              </a:lnSpc>
            </a:pPr>
            <a:r>
              <a:rPr lang="en-US" sz="2700">
                <a:solidFill>
                  <a:srgbClr val="000000"/>
                </a:solidFill>
                <a:latin typeface="Canva Sans"/>
              </a:rPr>
              <a:t>Power BI/Tableau</a:t>
            </a:r>
          </a:p>
        </p:txBody>
      </p:sp>
      <p:sp>
        <p:nvSpPr>
          <p:cNvPr id="13" name="TextBox 13"/>
          <p:cNvSpPr txBox="1"/>
          <p:nvPr/>
        </p:nvSpPr>
        <p:spPr>
          <a:xfrm>
            <a:off x="1497435" y="6193683"/>
            <a:ext cx="15076816" cy="2277621"/>
          </a:xfrm>
          <a:prstGeom prst="rect">
            <a:avLst/>
          </a:prstGeom>
        </p:spPr>
        <p:txBody>
          <a:bodyPr lIns="0" tIns="0" rIns="0" bIns="0" rtlCol="0" anchor="t">
            <a:spAutoFit/>
          </a:bodyPr>
          <a:lstStyle/>
          <a:p>
            <a:pPr algn="just">
              <a:lnSpc>
                <a:spcPts val="3611"/>
              </a:lnSpc>
            </a:pPr>
            <a:r>
              <a:rPr lang="en-US" sz="2579">
                <a:solidFill>
                  <a:srgbClr val="000000"/>
                </a:solidFill>
                <a:latin typeface="Canva Sans"/>
              </a:rPr>
              <a:t>In here we can see  in Proficiency R/Python software only reject null hypothesis. Therefore we have enough evidence at conclude that 5% level of significance  there is a difference in location among the GPA from which the proficiency ratings in R/Python statistical software been drawn. Except R/Python software all other software  proficiency rates are no difference in location among the GPA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395151" y="325208"/>
            <a:ext cx="17432159" cy="9588488"/>
            <a:chOff x="0" y="0"/>
            <a:chExt cx="5665457" cy="3116261"/>
          </a:xfrm>
        </p:grpSpPr>
        <p:sp>
          <p:nvSpPr>
            <p:cNvPr id="6" name="Freeform 6"/>
            <p:cNvSpPr/>
            <p:nvPr/>
          </p:nvSpPr>
          <p:spPr>
            <a:xfrm>
              <a:off x="0" y="0"/>
              <a:ext cx="5665457" cy="3116261"/>
            </a:xfrm>
            <a:custGeom>
              <a:avLst/>
              <a:gdLst/>
              <a:ahLst/>
              <a:cxnLst/>
              <a:rect l="l" t="t" r="r" b="b"/>
              <a:pathLst>
                <a:path w="5665457" h="3116261">
                  <a:moveTo>
                    <a:pt x="22206" y="0"/>
                  </a:moveTo>
                  <a:lnTo>
                    <a:pt x="5643251" y="0"/>
                  </a:lnTo>
                  <a:cubicBezTo>
                    <a:pt x="5655514" y="0"/>
                    <a:pt x="5665457" y="9942"/>
                    <a:pt x="5665457" y="22206"/>
                  </a:cubicBezTo>
                  <a:lnTo>
                    <a:pt x="5665457" y="3094055"/>
                  </a:lnTo>
                  <a:cubicBezTo>
                    <a:pt x="5665457" y="3106319"/>
                    <a:pt x="5655514" y="3116261"/>
                    <a:pt x="5643251" y="3116261"/>
                  </a:cubicBezTo>
                  <a:lnTo>
                    <a:pt x="22206" y="3116261"/>
                  </a:lnTo>
                  <a:cubicBezTo>
                    <a:pt x="9942" y="3116261"/>
                    <a:pt x="0" y="3106319"/>
                    <a:pt x="0" y="3094055"/>
                  </a:cubicBezTo>
                  <a:lnTo>
                    <a:pt x="0" y="22206"/>
                  </a:lnTo>
                  <a:cubicBezTo>
                    <a:pt x="0" y="9942"/>
                    <a:pt x="9942" y="0"/>
                    <a:pt x="22206"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665457" cy="3163886"/>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2194626" y="578056"/>
            <a:ext cx="12636097" cy="2059843"/>
          </a:xfrm>
          <a:prstGeom prst="rect">
            <a:avLst/>
          </a:prstGeom>
        </p:spPr>
        <p:txBody>
          <a:bodyPr lIns="0" tIns="0" rIns="0" bIns="0" rtlCol="0" anchor="t">
            <a:spAutoFit/>
          </a:bodyPr>
          <a:lstStyle/>
          <a:p>
            <a:pPr algn="ctr">
              <a:lnSpc>
                <a:spcPts val="8273"/>
              </a:lnSpc>
            </a:pPr>
            <a:r>
              <a:rPr lang="en-US" sz="5909">
                <a:solidFill>
                  <a:srgbClr val="000000"/>
                </a:solidFill>
                <a:latin typeface="Fredoka One"/>
              </a:rPr>
              <a:t>ADVANCED ANALYSIS CONTD.</a:t>
            </a:r>
          </a:p>
          <a:p>
            <a:pPr algn="ctr">
              <a:lnSpc>
                <a:spcPts val="8273"/>
              </a:lnSpc>
            </a:pPr>
            <a:endParaRPr lang="en-US" sz="5909">
              <a:solidFill>
                <a:srgbClr val="000000"/>
              </a:solidFill>
              <a:latin typeface="Fredoka One"/>
            </a:endParaRPr>
          </a:p>
        </p:txBody>
      </p:sp>
      <p:sp>
        <p:nvSpPr>
          <p:cNvPr id="9" name="TextBox 9"/>
          <p:cNvSpPr txBox="1"/>
          <p:nvPr/>
        </p:nvSpPr>
        <p:spPr>
          <a:xfrm>
            <a:off x="910329" y="1897936"/>
            <a:ext cx="16150732" cy="7853227"/>
          </a:xfrm>
          <a:prstGeom prst="rect">
            <a:avLst/>
          </a:prstGeom>
        </p:spPr>
        <p:txBody>
          <a:bodyPr lIns="0" tIns="0" rIns="0" bIns="0" rtlCol="0" anchor="t">
            <a:spAutoFit/>
          </a:bodyPr>
          <a:lstStyle/>
          <a:p>
            <a:pPr>
              <a:lnSpc>
                <a:spcPts val="3900"/>
              </a:lnSpc>
            </a:pPr>
            <a:r>
              <a:rPr lang="en-US" sz="2786">
                <a:solidFill>
                  <a:srgbClr val="000000"/>
                </a:solidFill>
                <a:latin typeface="Canva Sans Bold"/>
              </a:rPr>
              <a:t>2) </a:t>
            </a:r>
            <a:r>
              <a:rPr lang="en-US" sz="2786" u="sng">
                <a:solidFill>
                  <a:srgbClr val="000000"/>
                </a:solidFill>
                <a:latin typeface="Canva Sans Bold"/>
              </a:rPr>
              <a:t>Check the association between GPA value and Proficiency Ratings in Other Software tools (Presentation tools, Documentation tools, Google Apps, Video conference tools) </a:t>
            </a:r>
          </a:p>
          <a:p>
            <a:pPr>
              <a:lnSpc>
                <a:spcPts val="3761"/>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a:p>
            <a:pPr>
              <a:lnSpc>
                <a:spcPts val="3900"/>
              </a:lnSpc>
            </a:pPr>
            <a:endParaRPr lang="en-US" sz="2786" u="sng">
              <a:solidFill>
                <a:srgbClr val="000000"/>
              </a:solidFill>
              <a:latin typeface="Canva Sans Bold"/>
            </a:endParaRPr>
          </a:p>
        </p:txBody>
      </p:sp>
      <p:sp>
        <p:nvSpPr>
          <p:cNvPr id="10" name="Freeform 10"/>
          <p:cNvSpPr/>
          <p:nvPr/>
        </p:nvSpPr>
        <p:spPr>
          <a:xfrm>
            <a:off x="910329" y="6090831"/>
            <a:ext cx="8505874" cy="3822865"/>
          </a:xfrm>
          <a:custGeom>
            <a:avLst/>
            <a:gdLst/>
            <a:ahLst/>
            <a:cxnLst/>
            <a:rect l="l" t="t" r="r" b="b"/>
            <a:pathLst>
              <a:path w="8505874" h="3822865">
                <a:moveTo>
                  <a:pt x="0" y="0"/>
                </a:moveTo>
                <a:lnTo>
                  <a:pt x="8505874" y="0"/>
                </a:lnTo>
                <a:lnTo>
                  <a:pt x="8505874" y="3822865"/>
                </a:lnTo>
                <a:lnTo>
                  <a:pt x="0" y="3822865"/>
                </a:lnTo>
                <a:lnTo>
                  <a:pt x="0" y="0"/>
                </a:lnTo>
                <a:close/>
              </a:path>
            </a:pathLst>
          </a:custGeom>
          <a:blipFill>
            <a:blip r:embed="rId4"/>
            <a:stretch>
              <a:fillRect/>
            </a:stretch>
          </a:blipFill>
        </p:spPr>
        <p:txBody>
          <a:bodyPr/>
          <a:lstStyle/>
          <a:p>
            <a:endParaRPr lang="en-LK"/>
          </a:p>
        </p:txBody>
      </p:sp>
      <p:sp>
        <p:nvSpPr>
          <p:cNvPr id="11" name="Freeform 11"/>
          <p:cNvSpPr/>
          <p:nvPr/>
        </p:nvSpPr>
        <p:spPr>
          <a:xfrm>
            <a:off x="9144000" y="6162178"/>
            <a:ext cx="8347127" cy="3751518"/>
          </a:xfrm>
          <a:custGeom>
            <a:avLst/>
            <a:gdLst/>
            <a:ahLst/>
            <a:cxnLst/>
            <a:rect l="l" t="t" r="r" b="b"/>
            <a:pathLst>
              <a:path w="8347127" h="3751518">
                <a:moveTo>
                  <a:pt x="0" y="0"/>
                </a:moveTo>
                <a:lnTo>
                  <a:pt x="8347127" y="0"/>
                </a:lnTo>
                <a:lnTo>
                  <a:pt x="8347127" y="3751518"/>
                </a:lnTo>
                <a:lnTo>
                  <a:pt x="0" y="3751518"/>
                </a:lnTo>
                <a:lnTo>
                  <a:pt x="0" y="0"/>
                </a:lnTo>
                <a:close/>
              </a:path>
            </a:pathLst>
          </a:custGeom>
          <a:blipFill>
            <a:blip r:embed="rId5"/>
            <a:stretch>
              <a:fillRect/>
            </a:stretch>
          </a:blipFill>
        </p:spPr>
        <p:txBody>
          <a:bodyPr/>
          <a:lstStyle/>
          <a:p>
            <a:endParaRPr lang="en-LK"/>
          </a:p>
        </p:txBody>
      </p:sp>
      <p:sp>
        <p:nvSpPr>
          <p:cNvPr id="12" name="TextBox 12"/>
          <p:cNvSpPr txBox="1"/>
          <p:nvPr/>
        </p:nvSpPr>
        <p:spPr>
          <a:xfrm>
            <a:off x="730488" y="2964037"/>
            <a:ext cx="16528812" cy="2920547"/>
          </a:xfrm>
          <a:prstGeom prst="rect">
            <a:avLst/>
          </a:prstGeom>
        </p:spPr>
        <p:txBody>
          <a:bodyPr lIns="0" tIns="0" rIns="0" bIns="0" rtlCol="0" anchor="t">
            <a:spAutoFit/>
          </a:bodyPr>
          <a:lstStyle/>
          <a:p>
            <a:pPr algn="just">
              <a:lnSpc>
                <a:spcPts val="3891"/>
              </a:lnSpc>
            </a:pPr>
            <a:endParaRPr/>
          </a:p>
          <a:p>
            <a:pPr algn="just">
              <a:lnSpc>
                <a:spcPts val="3891"/>
              </a:lnSpc>
            </a:pPr>
            <a:r>
              <a:rPr lang="en-US" sz="2779">
                <a:solidFill>
                  <a:srgbClr val="000000"/>
                </a:solidFill>
                <a:latin typeface="Canva Sans"/>
              </a:rPr>
              <a:t>We can analyze this from the Kruskal-Wallis test. Then Hypothesis, </a:t>
            </a:r>
          </a:p>
          <a:p>
            <a:pPr algn="just">
              <a:lnSpc>
                <a:spcPts val="3891"/>
              </a:lnSpc>
            </a:pPr>
            <a:r>
              <a:rPr lang="en-US" sz="2779">
                <a:solidFill>
                  <a:srgbClr val="000000"/>
                </a:solidFill>
                <a:latin typeface="Canva Sans"/>
              </a:rPr>
              <a:t>H0 = There is no difference in location among the GPA from which the proficiency ratings in software tool.</a:t>
            </a:r>
          </a:p>
          <a:p>
            <a:pPr algn="just">
              <a:lnSpc>
                <a:spcPts val="3891"/>
              </a:lnSpc>
            </a:pPr>
            <a:r>
              <a:rPr lang="en-US" sz="2779">
                <a:solidFill>
                  <a:srgbClr val="000000"/>
                </a:solidFill>
                <a:latin typeface="Canva Sans"/>
              </a:rPr>
              <a:t>H1 =There is a difference in location among the GPA from which the proficiency ratings in software tool.</a:t>
            </a:r>
          </a:p>
        </p:txBody>
      </p:sp>
      <p:sp>
        <p:nvSpPr>
          <p:cNvPr id="13" name="TextBox 13"/>
          <p:cNvSpPr txBox="1"/>
          <p:nvPr/>
        </p:nvSpPr>
        <p:spPr>
          <a:xfrm>
            <a:off x="2066014" y="6033681"/>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Video Conference tools</a:t>
            </a:r>
          </a:p>
        </p:txBody>
      </p:sp>
      <p:sp>
        <p:nvSpPr>
          <p:cNvPr id="14" name="TextBox 14"/>
          <p:cNvSpPr txBox="1"/>
          <p:nvPr/>
        </p:nvSpPr>
        <p:spPr>
          <a:xfrm>
            <a:off x="9810285" y="5901193"/>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Presentation Tools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grpSp>
        <p:nvGrpSpPr>
          <p:cNvPr id="2" name="Group 2"/>
          <p:cNvGrpSpPr/>
          <p:nvPr/>
        </p:nvGrpSpPr>
        <p:grpSpPr>
          <a:xfrm>
            <a:off x="395151" y="325208"/>
            <a:ext cx="17432159" cy="9588488"/>
            <a:chOff x="0" y="0"/>
            <a:chExt cx="5665457" cy="3116261"/>
          </a:xfrm>
        </p:grpSpPr>
        <p:sp>
          <p:nvSpPr>
            <p:cNvPr id="3" name="Freeform 3"/>
            <p:cNvSpPr/>
            <p:nvPr/>
          </p:nvSpPr>
          <p:spPr>
            <a:xfrm>
              <a:off x="0" y="0"/>
              <a:ext cx="5665457" cy="3116261"/>
            </a:xfrm>
            <a:custGeom>
              <a:avLst/>
              <a:gdLst/>
              <a:ahLst/>
              <a:cxnLst/>
              <a:rect l="l" t="t" r="r" b="b"/>
              <a:pathLst>
                <a:path w="5665457" h="3116261">
                  <a:moveTo>
                    <a:pt x="22206" y="0"/>
                  </a:moveTo>
                  <a:lnTo>
                    <a:pt x="5643251" y="0"/>
                  </a:lnTo>
                  <a:cubicBezTo>
                    <a:pt x="5655514" y="0"/>
                    <a:pt x="5665457" y="9942"/>
                    <a:pt x="5665457" y="22206"/>
                  </a:cubicBezTo>
                  <a:lnTo>
                    <a:pt x="5665457" y="3094055"/>
                  </a:lnTo>
                  <a:cubicBezTo>
                    <a:pt x="5665457" y="3106319"/>
                    <a:pt x="5655514" y="3116261"/>
                    <a:pt x="5643251" y="3116261"/>
                  </a:cubicBezTo>
                  <a:lnTo>
                    <a:pt x="22206" y="3116261"/>
                  </a:lnTo>
                  <a:cubicBezTo>
                    <a:pt x="9942" y="3116261"/>
                    <a:pt x="0" y="3106319"/>
                    <a:pt x="0" y="3094055"/>
                  </a:cubicBezTo>
                  <a:lnTo>
                    <a:pt x="0" y="22206"/>
                  </a:lnTo>
                  <a:cubicBezTo>
                    <a:pt x="0" y="9942"/>
                    <a:pt x="9942" y="0"/>
                    <a:pt x="22206" y="0"/>
                  </a:cubicBezTo>
                  <a:close/>
                </a:path>
              </a:pathLst>
            </a:custGeom>
            <a:solidFill>
              <a:srgbClr val="FFFFFF"/>
            </a:solidFill>
            <a:ln w="38100" cap="rnd">
              <a:solidFill>
                <a:srgbClr val="000000"/>
              </a:solidFill>
              <a:prstDash val="solid"/>
              <a:round/>
            </a:ln>
          </p:spPr>
          <p:txBody>
            <a:bodyPr/>
            <a:lstStyle/>
            <a:p>
              <a:endParaRPr lang="en-LK"/>
            </a:p>
          </p:txBody>
        </p:sp>
        <p:sp>
          <p:nvSpPr>
            <p:cNvPr id="4" name="TextBox 4"/>
            <p:cNvSpPr txBox="1"/>
            <p:nvPr/>
          </p:nvSpPr>
          <p:spPr>
            <a:xfrm>
              <a:off x="0" y="-47625"/>
              <a:ext cx="5665457" cy="3163886"/>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543280" y="2475277"/>
            <a:ext cx="9134499" cy="4180385"/>
          </a:xfrm>
          <a:custGeom>
            <a:avLst/>
            <a:gdLst/>
            <a:ahLst/>
            <a:cxnLst/>
            <a:rect l="l" t="t" r="r" b="b"/>
            <a:pathLst>
              <a:path w="9134499" h="4180385">
                <a:moveTo>
                  <a:pt x="0" y="0"/>
                </a:moveTo>
                <a:lnTo>
                  <a:pt x="9134499" y="0"/>
                </a:lnTo>
                <a:lnTo>
                  <a:pt x="9134499" y="4180386"/>
                </a:lnTo>
                <a:lnTo>
                  <a:pt x="0" y="4180386"/>
                </a:lnTo>
                <a:lnTo>
                  <a:pt x="0" y="0"/>
                </a:lnTo>
                <a:close/>
              </a:path>
            </a:pathLst>
          </a:custGeom>
          <a:blipFill>
            <a:blip r:embed="rId2"/>
            <a:stretch>
              <a:fillRect r="-1826"/>
            </a:stretch>
          </a:blipFill>
        </p:spPr>
        <p:txBody>
          <a:bodyPr/>
          <a:lstStyle/>
          <a:p>
            <a:endParaRPr lang="en-LK"/>
          </a:p>
        </p:txBody>
      </p:sp>
      <p:sp>
        <p:nvSpPr>
          <p:cNvPr id="6" name="Freeform 6"/>
          <p:cNvSpPr/>
          <p:nvPr/>
        </p:nvSpPr>
        <p:spPr>
          <a:xfrm>
            <a:off x="9677779" y="2475277"/>
            <a:ext cx="7999447" cy="3595257"/>
          </a:xfrm>
          <a:custGeom>
            <a:avLst/>
            <a:gdLst/>
            <a:ahLst/>
            <a:cxnLst/>
            <a:rect l="l" t="t" r="r" b="b"/>
            <a:pathLst>
              <a:path w="7999447" h="3595257">
                <a:moveTo>
                  <a:pt x="0" y="0"/>
                </a:moveTo>
                <a:lnTo>
                  <a:pt x="7999447" y="0"/>
                </a:lnTo>
                <a:lnTo>
                  <a:pt x="7999447" y="3595257"/>
                </a:lnTo>
                <a:lnTo>
                  <a:pt x="0" y="3595257"/>
                </a:lnTo>
                <a:lnTo>
                  <a:pt x="0" y="0"/>
                </a:lnTo>
                <a:close/>
              </a:path>
            </a:pathLst>
          </a:custGeom>
          <a:blipFill>
            <a:blip r:embed="rId3"/>
            <a:stretch>
              <a:fillRect/>
            </a:stretch>
          </a:blipFill>
        </p:spPr>
        <p:txBody>
          <a:bodyPr/>
          <a:lstStyle/>
          <a:p>
            <a:endParaRPr lang="en-LK"/>
          </a:p>
        </p:txBody>
      </p:sp>
      <p:sp>
        <p:nvSpPr>
          <p:cNvPr id="7" name="TextBox 7"/>
          <p:cNvSpPr txBox="1"/>
          <p:nvPr/>
        </p:nvSpPr>
        <p:spPr>
          <a:xfrm>
            <a:off x="2217858" y="415434"/>
            <a:ext cx="12636097" cy="2059843"/>
          </a:xfrm>
          <a:prstGeom prst="rect">
            <a:avLst/>
          </a:prstGeom>
        </p:spPr>
        <p:txBody>
          <a:bodyPr lIns="0" tIns="0" rIns="0" bIns="0" rtlCol="0" anchor="t">
            <a:spAutoFit/>
          </a:bodyPr>
          <a:lstStyle/>
          <a:p>
            <a:pPr algn="ctr">
              <a:lnSpc>
                <a:spcPts val="8273"/>
              </a:lnSpc>
            </a:pPr>
            <a:r>
              <a:rPr lang="en-US" sz="5909">
                <a:solidFill>
                  <a:srgbClr val="000000"/>
                </a:solidFill>
                <a:latin typeface="Fredoka One"/>
              </a:rPr>
              <a:t>ADVANCED ANALYSIS CONTD.</a:t>
            </a:r>
          </a:p>
          <a:p>
            <a:pPr algn="ctr">
              <a:lnSpc>
                <a:spcPts val="8273"/>
              </a:lnSpc>
            </a:pPr>
            <a:endParaRPr lang="en-US" sz="5909">
              <a:solidFill>
                <a:srgbClr val="000000"/>
              </a:solidFill>
              <a:latin typeface="Fredoka One"/>
            </a:endParaRPr>
          </a:p>
        </p:txBody>
      </p:sp>
      <p:sp>
        <p:nvSpPr>
          <p:cNvPr id="8" name="TextBox 8"/>
          <p:cNvSpPr txBox="1"/>
          <p:nvPr/>
        </p:nvSpPr>
        <p:spPr>
          <a:xfrm>
            <a:off x="997498" y="6333073"/>
            <a:ext cx="16059811" cy="1820421"/>
          </a:xfrm>
          <a:prstGeom prst="rect">
            <a:avLst/>
          </a:prstGeom>
        </p:spPr>
        <p:txBody>
          <a:bodyPr lIns="0" tIns="0" rIns="0" bIns="0" rtlCol="0" anchor="t">
            <a:spAutoFit/>
          </a:bodyPr>
          <a:lstStyle/>
          <a:p>
            <a:pPr algn="just">
              <a:lnSpc>
                <a:spcPts val="3611"/>
              </a:lnSpc>
            </a:pPr>
            <a:r>
              <a:rPr lang="en-US" sz="2579">
                <a:solidFill>
                  <a:srgbClr val="000000"/>
                </a:solidFill>
                <a:latin typeface="Canva Sans"/>
              </a:rPr>
              <a:t>In here we can see  all software tools do not reject null hypothesis. Therefore we have enough evidence at 5% level of significance to conclude that there is no difference in location among the GPA from which the proficiency ratings in other software tool (Presentation tools, Documentation tools, Google Apps, Video conference tools).</a:t>
            </a:r>
          </a:p>
        </p:txBody>
      </p:sp>
      <p:sp>
        <p:nvSpPr>
          <p:cNvPr id="9" name="TextBox 9"/>
          <p:cNvSpPr txBox="1"/>
          <p:nvPr/>
        </p:nvSpPr>
        <p:spPr>
          <a:xfrm>
            <a:off x="10367846" y="2214292"/>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Google Apps</a:t>
            </a:r>
          </a:p>
        </p:txBody>
      </p:sp>
      <p:sp>
        <p:nvSpPr>
          <p:cNvPr id="10" name="TextBox 10"/>
          <p:cNvSpPr txBox="1"/>
          <p:nvPr/>
        </p:nvSpPr>
        <p:spPr>
          <a:xfrm>
            <a:off x="2372605" y="2214292"/>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Documentation Tools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395151" y="325208"/>
            <a:ext cx="17432159" cy="9588488"/>
            <a:chOff x="0" y="0"/>
            <a:chExt cx="5665457" cy="3116261"/>
          </a:xfrm>
        </p:grpSpPr>
        <p:sp>
          <p:nvSpPr>
            <p:cNvPr id="6" name="Freeform 6"/>
            <p:cNvSpPr/>
            <p:nvPr/>
          </p:nvSpPr>
          <p:spPr>
            <a:xfrm>
              <a:off x="0" y="0"/>
              <a:ext cx="5665457" cy="3116261"/>
            </a:xfrm>
            <a:custGeom>
              <a:avLst/>
              <a:gdLst/>
              <a:ahLst/>
              <a:cxnLst/>
              <a:rect l="l" t="t" r="r" b="b"/>
              <a:pathLst>
                <a:path w="5665457" h="3116261">
                  <a:moveTo>
                    <a:pt x="22206" y="0"/>
                  </a:moveTo>
                  <a:lnTo>
                    <a:pt x="5643251" y="0"/>
                  </a:lnTo>
                  <a:cubicBezTo>
                    <a:pt x="5655514" y="0"/>
                    <a:pt x="5665457" y="9942"/>
                    <a:pt x="5665457" y="22206"/>
                  </a:cubicBezTo>
                  <a:lnTo>
                    <a:pt x="5665457" y="3094055"/>
                  </a:lnTo>
                  <a:cubicBezTo>
                    <a:pt x="5665457" y="3106319"/>
                    <a:pt x="5655514" y="3116261"/>
                    <a:pt x="5643251" y="3116261"/>
                  </a:cubicBezTo>
                  <a:lnTo>
                    <a:pt x="22206" y="3116261"/>
                  </a:lnTo>
                  <a:cubicBezTo>
                    <a:pt x="9942" y="3116261"/>
                    <a:pt x="0" y="3106319"/>
                    <a:pt x="0" y="3094055"/>
                  </a:cubicBezTo>
                  <a:lnTo>
                    <a:pt x="0" y="22206"/>
                  </a:lnTo>
                  <a:cubicBezTo>
                    <a:pt x="0" y="9942"/>
                    <a:pt x="9942" y="0"/>
                    <a:pt x="22206"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665457" cy="3163886"/>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028700" y="5143629"/>
            <a:ext cx="8767882" cy="3475641"/>
          </a:xfrm>
          <a:custGeom>
            <a:avLst/>
            <a:gdLst/>
            <a:ahLst/>
            <a:cxnLst/>
            <a:rect l="l" t="t" r="r" b="b"/>
            <a:pathLst>
              <a:path w="8767882" h="3475641">
                <a:moveTo>
                  <a:pt x="0" y="0"/>
                </a:moveTo>
                <a:lnTo>
                  <a:pt x="8767882" y="0"/>
                </a:lnTo>
                <a:lnTo>
                  <a:pt x="8767882" y="3475641"/>
                </a:lnTo>
                <a:lnTo>
                  <a:pt x="0" y="3475641"/>
                </a:lnTo>
                <a:lnTo>
                  <a:pt x="0" y="0"/>
                </a:lnTo>
                <a:close/>
              </a:path>
            </a:pathLst>
          </a:custGeom>
          <a:blipFill>
            <a:blip r:embed="rId4"/>
            <a:stretch>
              <a:fillRect t="-2734"/>
            </a:stretch>
          </a:blipFill>
        </p:spPr>
        <p:txBody>
          <a:bodyPr/>
          <a:lstStyle/>
          <a:p>
            <a:endParaRPr lang="en-LK"/>
          </a:p>
        </p:txBody>
      </p:sp>
      <p:sp>
        <p:nvSpPr>
          <p:cNvPr id="9" name="Freeform 9"/>
          <p:cNvSpPr/>
          <p:nvPr/>
        </p:nvSpPr>
        <p:spPr>
          <a:xfrm>
            <a:off x="9362110" y="5155037"/>
            <a:ext cx="7640750" cy="3479946"/>
          </a:xfrm>
          <a:custGeom>
            <a:avLst/>
            <a:gdLst/>
            <a:ahLst/>
            <a:cxnLst/>
            <a:rect l="l" t="t" r="r" b="b"/>
            <a:pathLst>
              <a:path w="7640750" h="3479946">
                <a:moveTo>
                  <a:pt x="0" y="0"/>
                </a:moveTo>
                <a:lnTo>
                  <a:pt x="7640750" y="0"/>
                </a:lnTo>
                <a:lnTo>
                  <a:pt x="7640750" y="3479945"/>
                </a:lnTo>
                <a:lnTo>
                  <a:pt x="0" y="3479945"/>
                </a:lnTo>
                <a:lnTo>
                  <a:pt x="0" y="0"/>
                </a:lnTo>
                <a:close/>
              </a:path>
            </a:pathLst>
          </a:custGeom>
          <a:blipFill>
            <a:blip r:embed="rId5"/>
            <a:stretch>
              <a:fillRect/>
            </a:stretch>
          </a:blipFill>
        </p:spPr>
        <p:txBody>
          <a:bodyPr/>
          <a:lstStyle/>
          <a:p>
            <a:endParaRPr lang="en-LK"/>
          </a:p>
        </p:txBody>
      </p:sp>
      <p:sp>
        <p:nvSpPr>
          <p:cNvPr id="10" name="TextBox 10"/>
          <p:cNvSpPr txBox="1"/>
          <p:nvPr/>
        </p:nvSpPr>
        <p:spPr>
          <a:xfrm>
            <a:off x="2194626" y="578056"/>
            <a:ext cx="12636097" cy="2059843"/>
          </a:xfrm>
          <a:prstGeom prst="rect">
            <a:avLst/>
          </a:prstGeom>
        </p:spPr>
        <p:txBody>
          <a:bodyPr lIns="0" tIns="0" rIns="0" bIns="0" rtlCol="0" anchor="t">
            <a:spAutoFit/>
          </a:bodyPr>
          <a:lstStyle/>
          <a:p>
            <a:pPr algn="ctr">
              <a:lnSpc>
                <a:spcPts val="8273"/>
              </a:lnSpc>
            </a:pPr>
            <a:r>
              <a:rPr lang="en-US" sz="5909">
                <a:solidFill>
                  <a:srgbClr val="000000"/>
                </a:solidFill>
                <a:latin typeface="Fredoka One"/>
              </a:rPr>
              <a:t>ADVANCED ANALYSIS CONTD.</a:t>
            </a:r>
          </a:p>
          <a:p>
            <a:pPr algn="ctr">
              <a:lnSpc>
                <a:spcPts val="8273"/>
              </a:lnSpc>
            </a:pPr>
            <a:endParaRPr lang="en-US" sz="5909">
              <a:solidFill>
                <a:srgbClr val="000000"/>
              </a:solidFill>
              <a:latin typeface="Fredoka One"/>
            </a:endParaRPr>
          </a:p>
        </p:txBody>
      </p:sp>
      <p:sp>
        <p:nvSpPr>
          <p:cNvPr id="11" name="TextBox 11"/>
          <p:cNvSpPr txBox="1"/>
          <p:nvPr/>
        </p:nvSpPr>
        <p:spPr>
          <a:xfrm>
            <a:off x="677456" y="1967631"/>
            <a:ext cx="17149853" cy="481330"/>
          </a:xfrm>
          <a:prstGeom prst="rect">
            <a:avLst/>
          </a:prstGeom>
        </p:spPr>
        <p:txBody>
          <a:bodyPr lIns="0" tIns="0" rIns="0" bIns="0" rtlCol="0" anchor="t">
            <a:spAutoFit/>
          </a:bodyPr>
          <a:lstStyle/>
          <a:p>
            <a:pPr>
              <a:lnSpc>
                <a:spcPts val="3920"/>
              </a:lnSpc>
            </a:pPr>
            <a:r>
              <a:rPr lang="en-US" sz="2800" u="sng">
                <a:solidFill>
                  <a:srgbClr val="000000"/>
                </a:solidFill>
                <a:latin typeface="Canva Sans Bold"/>
              </a:rPr>
              <a:t>3)</a:t>
            </a:r>
            <a:r>
              <a:rPr lang="en-US" sz="2800">
                <a:solidFill>
                  <a:srgbClr val="000000"/>
                </a:solidFill>
                <a:latin typeface="Canva Sans Bold"/>
              </a:rPr>
              <a:t> </a:t>
            </a:r>
            <a:r>
              <a:rPr lang="en-US" sz="2800" u="sng">
                <a:solidFill>
                  <a:srgbClr val="000000"/>
                </a:solidFill>
                <a:latin typeface="Canva Sans Bold"/>
              </a:rPr>
              <a:t>Determine the association between the proficiency and usage in Statistical Software  </a:t>
            </a:r>
          </a:p>
        </p:txBody>
      </p:sp>
      <p:sp>
        <p:nvSpPr>
          <p:cNvPr id="12" name="TextBox 12"/>
          <p:cNvSpPr txBox="1"/>
          <p:nvPr/>
        </p:nvSpPr>
        <p:spPr>
          <a:xfrm>
            <a:off x="1285140" y="4678551"/>
            <a:ext cx="7120576"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R/Python                                        </a:t>
            </a:r>
          </a:p>
        </p:txBody>
      </p:sp>
      <p:sp>
        <p:nvSpPr>
          <p:cNvPr id="13" name="TextBox 13"/>
          <p:cNvSpPr txBox="1"/>
          <p:nvPr/>
        </p:nvSpPr>
        <p:spPr>
          <a:xfrm>
            <a:off x="9796582" y="4690217"/>
            <a:ext cx="6116490"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Spss/Minitab</a:t>
            </a:r>
          </a:p>
        </p:txBody>
      </p:sp>
      <p:sp>
        <p:nvSpPr>
          <p:cNvPr id="14" name="TextBox 14"/>
          <p:cNvSpPr txBox="1"/>
          <p:nvPr/>
        </p:nvSpPr>
        <p:spPr>
          <a:xfrm>
            <a:off x="1463717" y="2789027"/>
            <a:ext cx="15539143" cy="941070"/>
          </a:xfrm>
          <a:prstGeom prst="rect">
            <a:avLst/>
          </a:prstGeom>
        </p:spPr>
        <p:txBody>
          <a:bodyPr lIns="0" tIns="0" rIns="0" bIns="0" rtlCol="0" anchor="t">
            <a:spAutoFit/>
          </a:bodyPr>
          <a:lstStyle/>
          <a:p>
            <a:pPr>
              <a:lnSpc>
                <a:spcPts val="3779"/>
              </a:lnSpc>
            </a:pPr>
            <a:r>
              <a:rPr lang="en-US" sz="2699">
                <a:solidFill>
                  <a:srgbClr val="000000"/>
                </a:solidFill>
                <a:latin typeface="Canva Sans"/>
              </a:rPr>
              <a:t>We can check this by using Pearson Chi-Square test. Then Hypothesis is, </a:t>
            </a:r>
          </a:p>
          <a:p>
            <a:pPr>
              <a:lnSpc>
                <a:spcPts val="3779"/>
              </a:lnSpc>
            </a:pPr>
            <a:r>
              <a:rPr lang="en-US" sz="2699">
                <a:solidFill>
                  <a:srgbClr val="000000"/>
                </a:solidFill>
                <a:latin typeface="Canva Sans"/>
              </a:rPr>
              <a:t>H0= There is no association between proficiency and usage in Statistical Software </a:t>
            </a:r>
          </a:p>
        </p:txBody>
      </p:sp>
      <p:sp>
        <p:nvSpPr>
          <p:cNvPr id="15" name="TextBox 15"/>
          <p:cNvSpPr txBox="1"/>
          <p:nvPr/>
        </p:nvSpPr>
        <p:spPr>
          <a:xfrm>
            <a:off x="1463717" y="3882497"/>
            <a:ext cx="16065601" cy="464820"/>
          </a:xfrm>
          <a:prstGeom prst="rect">
            <a:avLst/>
          </a:prstGeom>
        </p:spPr>
        <p:txBody>
          <a:bodyPr lIns="0" tIns="0" rIns="0" bIns="0" rtlCol="0" anchor="t">
            <a:spAutoFit/>
          </a:bodyPr>
          <a:lstStyle/>
          <a:p>
            <a:pPr>
              <a:lnSpc>
                <a:spcPts val="3779"/>
              </a:lnSpc>
            </a:pPr>
            <a:r>
              <a:rPr lang="en-US" sz="2700">
                <a:solidFill>
                  <a:srgbClr val="000000"/>
                </a:solidFill>
                <a:latin typeface="Canva Sans"/>
              </a:rPr>
              <a:t> H1= There is an association between proficiency and usage in Statistical Software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317290" y="307765"/>
            <a:ext cx="17519545" cy="9234540"/>
            <a:chOff x="0" y="0"/>
            <a:chExt cx="5693857" cy="3001228"/>
          </a:xfrm>
        </p:grpSpPr>
        <p:sp>
          <p:nvSpPr>
            <p:cNvPr id="6" name="Freeform 6"/>
            <p:cNvSpPr/>
            <p:nvPr/>
          </p:nvSpPr>
          <p:spPr>
            <a:xfrm>
              <a:off x="0" y="0"/>
              <a:ext cx="5693857" cy="3001228"/>
            </a:xfrm>
            <a:custGeom>
              <a:avLst/>
              <a:gdLst/>
              <a:ahLst/>
              <a:cxnLst/>
              <a:rect l="l" t="t" r="r" b="b"/>
              <a:pathLst>
                <a:path w="5693857" h="3001228">
                  <a:moveTo>
                    <a:pt x="22095" y="0"/>
                  </a:moveTo>
                  <a:lnTo>
                    <a:pt x="5671762" y="0"/>
                  </a:lnTo>
                  <a:cubicBezTo>
                    <a:pt x="5677622" y="0"/>
                    <a:pt x="5683242" y="2328"/>
                    <a:pt x="5687386" y="6472"/>
                  </a:cubicBezTo>
                  <a:cubicBezTo>
                    <a:pt x="5691529" y="10615"/>
                    <a:pt x="5693857" y="16235"/>
                    <a:pt x="5693857" y="22095"/>
                  </a:cubicBezTo>
                  <a:lnTo>
                    <a:pt x="5693857" y="2979133"/>
                  </a:lnTo>
                  <a:cubicBezTo>
                    <a:pt x="5693857" y="2984993"/>
                    <a:pt x="5691529" y="2990613"/>
                    <a:pt x="5687386" y="2994757"/>
                  </a:cubicBezTo>
                  <a:cubicBezTo>
                    <a:pt x="5683242" y="2998900"/>
                    <a:pt x="5677622" y="3001228"/>
                    <a:pt x="5671762" y="3001228"/>
                  </a:cubicBezTo>
                  <a:lnTo>
                    <a:pt x="22095" y="3001228"/>
                  </a:lnTo>
                  <a:cubicBezTo>
                    <a:pt x="16235" y="3001228"/>
                    <a:pt x="10615" y="2998900"/>
                    <a:pt x="6472" y="2994757"/>
                  </a:cubicBezTo>
                  <a:cubicBezTo>
                    <a:pt x="2328" y="2990613"/>
                    <a:pt x="0" y="2984993"/>
                    <a:pt x="0" y="2979133"/>
                  </a:cubicBezTo>
                  <a:lnTo>
                    <a:pt x="0" y="22095"/>
                  </a:lnTo>
                  <a:cubicBezTo>
                    <a:pt x="0" y="16235"/>
                    <a:pt x="2328" y="10615"/>
                    <a:pt x="6472" y="6472"/>
                  </a:cubicBezTo>
                  <a:cubicBezTo>
                    <a:pt x="10615" y="2328"/>
                    <a:pt x="16235" y="0"/>
                    <a:pt x="22095"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693857" cy="3048853"/>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028700" y="2933067"/>
            <a:ext cx="7202792" cy="3176313"/>
          </a:xfrm>
          <a:custGeom>
            <a:avLst/>
            <a:gdLst/>
            <a:ahLst/>
            <a:cxnLst/>
            <a:rect l="l" t="t" r="r" b="b"/>
            <a:pathLst>
              <a:path w="7202792" h="3176313">
                <a:moveTo>
                  <a:pt x="0" y="0"/>
                </a:moveTo>
                <a:lnTo>
                  <a:pt x="7202792" y="0"/>
                </a:lnTo>
                <a:lnTo>
                  <a:pt x="7202792" y="3176313"/>
                </a:lnTo>
                <a:lnTo>
                  <a:pt x="0" y="3176313"/>
                </a:lnTo>
                <a:lnTo>
                  <a:pt x="0" y="0"/>
                </a:lnTo>
                <a:close/>
              </a:path>
            </a:pathLst>
          </a:custGeom>
          <a:blipFill>
            <a:blip r:embed="rId4"/>
            <a:stretch>
              <a:fillRect/>
            </a:stretch>
          </a:blipFill>
        </p:spPr>
        <p:txBody>
          <a:bodyPr/>
          <a:lstStyle/>
          <a:p>
            <a:endParaRPr lang="en-LK"/>
          </a:p>
        </p:txBody>
      </p:sp>
      <p:sp>
        <p:nvSpPr>
          <p:cNvPr id="9" name="Freeform 9"/>
          <p:cNvSpPr/>
          <p:nvPr/>
        </p:nvSpPr>
        <p:spPr>
          <a:xfrm>
            <a:off x="8783344" y="3085993"/>
            <a:ext cx="7310030" cy="3235029"/>
          </a:xfrm>
          <a:custGeom>
            <a:avLst/>
            <a:gdLst/>
            <a:ahLst/>
            <a:cxnLst/>
            <a:rect l="l" t="t" r="r" b="b"/>
            <a:pathLst>
              <a:path w="7310030" h="3235029">
                <a:moveTo>
                  <a:pt x="0" y="0"/>
                </a:moveTo>
                <a:lnTo>
                  <a:pt x="7310030" y="0"/>
                </a:lnTo>
                <a:lnTo>
                  <a:pt x="7310030" y="3235029"/>
                </a:lnTo>
                <a:lnTo>
                  <a:pt x="0" y="3235029"/>
                </a:lnTo>
                <a:lnTo>
                  <a:pt x="0" y="0"/>
                </a:lnTo>
                <a:close/>
              </a:path>
            </a:pathLst>
          </a:custGeom>
          <a:blipFill>
            <a:blip r:embed="rId5"/>
            <a:stretch>
              <a:fillRect/>
            </a:stretch>
          </a:blipFill>
        </p:spPr>
        <p:txBody>
          <a:bodyPr/>
          <a:lstStyle/>
          <a:p>
            <a:endParaRPr lang="en-LK"/>
          </a:p>
        </p:txBody>
      </p:sp>
      <p:sp>
        <p:nvSpPr>
          <p:cNvPr id="10" name="TextBox 10"/>
          <p:cNvSpPr txBox="1"/>
          <p:nvPr/>
        </p:nvSpPr>
        <p:spPr>
          <a:xfrm>
            <a:off x="2194626" y="669292"/>
            <a:ext cx="13898748" cy="2263775"/>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ADVANCED ANALYSIS CONTD.</a:t>
            </a:r>
          </a:p>
          <a:p>
            <a:pPr algn="ctr">
              <a:lnSpc>
                <a:spcPts val="9100"/>
              </a:lnSpc>
            </a:pPr>
            <a:endParaRPr lang="en-US" sz="6500">
              <a:solidFill>
                <a:srgbClr val="000000"/>
              </a:solidFill>
              <a:latin typeface="Fredoka One"/>
            </a:endParaRPr>
          </a:p>
        </p:txBody>
      </p:sp>
      <p:sp>
        <p:nvSpPr>
          <p:cNvPr id="11" name="TextBox 11"/>
          <p:cNvSpPr txBox="1"/>
          <p:nvPr/>
        </p:nvSpPr>
        <p:spPr>
          <a:xfrm>
            <a:off x="3548303" y="2468248"/>
            <a:ext cx="950714" cy="464820"/>
          </a:xfrm>
          <a:prstGeom prst="rect">
            <a:avLst/>
          </a:prstGeom>
        </p:spPr>
        <p:txBody>
          <a:bodyPr lIns="0" tIns="0" rIns="0" bIns="0" rtlCol="0" anchor="t">
            <a:spAutoFit/>
          </a:bodyPr>
          <a:lstStyle/>
          <a:p>
            <a:pPr>
              <a:lnSpc>
                <a:spcPts val="3780"/>
              </a:lnSpc>
            </a:pPr>
            <a:r>
              <a:rPr lang="en-US" sz="2700">
                <a:solidFill>
                  <a:srgbClr val="000000"/>
                </a:solidFill>
                <a:latin typeface="Canva Sans"/>
              </a:rPr>
              <a:t>Excel </a:t>
            </a:r>
          </a:p>
        </p:txBody>
      </p:sp>
      <p:sp>
        <p:nvSpPr>
          <p:cNvPr id="12" name="TextBox 12"/>
          <p:cNvSpPr txBox="1"/>
          <p:nvPr/>
        </p:nvSpPr>
        <p:spPr>
          <a:xfrm>
            <a:off x="9144000" y="2468248"/>
            <a:ext cx="6174698"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Power BI/Tableau</a:t>
            </a:r>
          </a:p>
        </p:txBody>
      </p:sp>
      <p:sp>
        <p:nvSpPr>
          <p:cNvPr id="13" name="TextBox 13"/>
          <p:cNvSpPr txBox="1"/>
          <p:nvPr/>
        </p:nvSpPr>
        <p:spPr>
          <a:xfrm>
            <a:off x="633218" y="6692189"/>
            <a:ext cx="17019319" cy="1819806"/>
          </a:xfrm>
          <a:prstGeom prst="rect">
            <a:avLst/>
          </a:prstGeom>
        </p:spPr>
        <p:txBody>
          <a:bodyPr lIns="0" tIns="0" rIns="0" bIns="0" rtlCol="0" anchor="t">
            <a:spAutoFit/>
          </a:bodyPr>
          <a:lstStyle/>
          <a:p>
            <a:pPr algn="just">
              <a:lnSpc>
                <a:spcPts val="3645"/>
              </a:lnSpc>
            </a:pPr>
            <a:r>
              <a:rPr lang="en-US" sz="2604">
                <a:solidFill>
                  <a:srgbClr val="000000"/>
                </a:solidFill>
                <a:latin typeface="Canva Sans"/>
              </a:rPr>
              <a:t>Here we can see all four software tools Pearson chi square test p-value&lt;significance level (0.05). Then we  reject this null hypothesis. Therefore we have enough evidence at 5% level of significance to conclude that there is an association between proficiency and usage in Statistical Software. (Python, SPSS, Excel, Power BI/Tableau).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395151" y="325208"/>
            <a:ext cx="17292769" cy="9472329"/>
            <a:chOff x="0" y="0"/>
            <a:chExt cx="5620155" cy="3078510"/>
          </a:xfrm>
        </p:grpSpPr>
        <p:sp>
          <p:nvSpPr>
            <p:cNvPr id="6" name="Freeform 6"/>
            <p:cNvSpPr/>
            <p:nvPr/>
          </p:nvSpPr>
          <p:spPr>
            <a:xfrm>
              <a:off x="0" y="0"/>
              <a:ext cx="5620155" cy="3078510"/>
            </a:xfrm>
            <a:custGeom>
              <a:avLst/>
              <a:gdLst/>
              <a:ahLst/>
              <a:cxnLst/>
              <a:rect l="l" t="t" r="r" b="b"/>
              <a:pathLst>
                <a:path w="5620155" h="3078510">
                  <a:moveTo>
                    <a:pt x="22385" y="0"/>
                  </a:moveTo>
                  <a:lnTo>
                    <a:pt x="5597770" y="0"/>
                  </a:lnTo>
                  <a:cubicBezTo>
                    <a:pt x="5610133" y="0"/>
                    <a:pt x="5620155" y="10022"/>
                    <a:pt x="5620155" y="22385"/>
                  </a:cubicBezTo>
                  <a:lnTo>
                    <a:pt x="5620155" y="3056125"/>
                  </a:lnTo>
                  <a:cubicBezTo>
                    <a:pt x="5620155" y="3062062"/>
                    <a:pt x="5617796" y="3067755"/>
                    <a:pt x="5613598" y="3071953"/>
                  </a:cubicBezTo>
                  <a:cubicBezTo>
                    <a:pt x="5609400" y="3076151"/>
                    <a:pt x="5603707" y="3078510"/>
                    <a:pt x="5597770" y="3078510"/>
                  </a:cubicBezTo>
                  <a:lnTo>
                    <a:pt x="22385" y="3078510"/>
                  </a:lnTo>
                  <a:cubicBezTo>
                    <a:pt x="16448" y="3078510"/>
                    <a:pt x="10754" y="3076151"/>
                    <a:pt x="6556" y="3071953"/>
                  </a:cubicBezTo>
                  <a:cubicBezTo>
                    <a:pt x="2358" y="3067755"/>
                    <a:pt x="0" y="3062062"/>
                    <a:pt x="0" y="3056125"/>
                  </a:cubicBezTo>
                  <a:lnTo>
                    <a:pt x="0" y="22385"/>
                  </a:lnTo>
                  <a:cubicBezTo>
                    <a:pt x="0" y="16448"/>
                    <a:pt x="2358" y="10754"/>
                    <a:pt x="6556" y="6556"/>
                  </a:cubicBezTo>
                  <a:cubicBezTo>
                    <a:pt x="10754" y="2358"/>
                    <a:pt x="16448" y="0"/>
                    <a:pt x="22385"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620155" cy="3126135"/>
            </a:xfrm>
            <a:prstGeom prst="rect">
              <a:avLst/>
            </a:prstGeom>
          </p:spPr>
          <p:txBody>
            <a:bodyPr lIns="50800" tIns="50800" rIns="50800" bIns="50800" rtlCol="0" anchor="ctr"/>
            <a:lstStyle/>
            <a:p>
              <a:pPr algn="ctr">
                <a:lnSpc>
                  <a:spcPts val="2659"/>
                </a:lnSpc>
              </a:pPr>
              <a:r>
                <a:rPr lang="en-US" sz="1899">
                  <a:solidFill>
                    <a:srgbClr val="FFFFFF"/>
                  </a:solidFill>
                  <a:latin typeface="Raleway"/>
                </a:rPr>
                <a:t>P</a:t>
              </a:r>
            </a:p>
          </p:txBody>
        </p:sp>
      </p:grpSp>
      <p:sp>
        <p:nvSpPr>
          <p:cNvPr id="8" name="Freeform 8"/>
          <p:cNvSpPr/>
          <p:nvPr/>
        </p:nvSpPr>
        <p:spPr>
          <a:xfrm>
            <a:off x="833027" y="5802398"/>
            <a:ext cx="7336789" cy="3287856"/>
          </a:xfrm>
          <a:custGeom>
            <a:avLst/>
            <a:gdLst/>
            <a:ahLst/>
            <a:cxnLst/>
            <a:rect l="l" t="t" r="r" b="b"/>
            <a:pathLst>
              <a:path w="7336789" h="3287856">
                <a:moveTo>
                  <a:pt x="0" y="0"/>
                </a:moveTo>
                <a:lnTo>
                  <a:pt x="7336789" y="0"/>
                </a:lnTo>
                <a:lnTo>
                  <a:pt x="7336789" y="3287856"/>
                </a:lnTo>
                <a:lnTo>
                  <a:pt x="0" y="3287856"/>
                </a:lnTo>
                <a:lnTo>
                  <a:pt x="0" y="0"/>
                </a:lnTo>
                <a:close/>
              </a:path>
            </a:pathLst>
          </a:custGeom>
          <a:blipFill>
            <a:blip r:embed="rId4"/>
            <a:stretch>
              <a:fillRect/>
            </a:stretch>
          </a:blipFill>
        </p:spPr>
        <p:txBody>
          <a:bodyPr/>
          <a:lstStyle/>
          <a:p>
            <a:endParaRPr lang="en-LK"/>
          </a:p>
        </p:txBody>
      </p:sp>
      <p:sp>
        <p:nvSpPr>
          <p:cNvPr id="9" name="Freeform 9"/>
          <p:cNvSpPr/>
          <p:nvPr/>
        </p:nvSpPr>
        <p:spPr>
          <a:xfrm>
            <a:off x="8745518" y="6010527"/>
            <a:ext cx="7431182" cy="3079727"/>
          </a:xfrm>
          <a:custGeom>
            <a:avLst/>
            <a:gdLst/>
            <a:ahLst/>
            <a:cxnLst/>
            <a:rect l="l" t="t" r="r" b="b"/>
            <a:pathLst>
              <a:path w="7431182" h="3079727">
                <a:moveTo>
                  <a:pt x="0" y="0"/>
                </a:moveTo>
                <a:lnTo>
                  <a:pt x="7431182" y="0"/>
                </a:lnTo>
                <a:lnTo>
                  <a:pt x="7431182" y="3079727"/>
                </a:lnTo>
                <a:lnTo>
                  <a:pt x="0" y="3079727"/>
                </a:lnTo>
                <a:lnTo>
                  <a:pt x="0" y="0"/>
                </a:lnTo>
                <a:close/>
              </a:path>
            </a:pathLst>
          </a:custGeom>
          <a:blipFill>
            <a:blip r:embed="rId5"/>
            <a:stretch>
              <a:fillRect/>
            </a:stretch>
          </a:blipFill>
        </p:spPr>
        <p:txBody>
          <a:bodyPr/>
          <a:lstStyle/>
          <a:p>
            <a:endParaRPr lang="en-LK"/>
          </a:p>
        </p:txBody>
      </p:sp>
      <p:sp>
        <p:nvSpPr>
          <p:cNvPr id="10" name="TextBox 10"/>
          <p:cNvSpPr txBox="1"/>
          <p:nvPr/>
        </p:nvSpPr>
        <p:spPr>
          <a:xfrm>
            <a:off x="2194626" y="578056"/>
            <a:ext cx="12636097" cy="2059843"/>
          </a:xfrm>
          <a:prstGeom prst="rect">
            <a:avLst/>
          </a:prstGeom>
        </p:spPr>
        <p:txBody>
          <a:bodyPr lIns="0" tIns="0" rIns="0" bIns="0" rtlCol="0" anchor="t">
            <a:spAutoFit/>
          </a:bodyPr>
          <a:lstStyle/>
          <a:p>
            <a:pPr algn="ctr">
              <a:lnSpc>
                <a:spcPts val="8273"/>
              </a:lnSpc>
            </a:pPr>
            <a:r>
              <a:rPr lang="en-US" sz="5909">
                <a:solidFill>
                  <a:srgbClr val="000000"/>
                </a:solidFill>
                <a:latin typeface="Fredoka One"/>
              </a:rPr>
              <a:t>ADVANCED ANALYSIS CONTD.</a:t>
            </a:r>
          </a:p>
          <a:p>
            <a:pPr algn="ctr">
              <a:lnSpc>
                <a:spcPts val="8273"/>
              </a:lnSpc>
            </a:pPr>
            <a:endParaRPr lang="en-US" sz="5909">
              <a:solidFill>
                <a:srgbClr val="000000"/>
              </a:solidFill>
              <a:latin typeface="Fredoka One"/>
            </a:endParaRPr>
          </a:p>
        </p:txBody>
      </p:sp>
      <p:sp>
        <p:nvSpPr>
          <p:cNvPr id="11" name="TextBox 11"/>
          <p:cNvSpPr txBox="1"/>
          <p:nvPr/>
        </p:nvSpPr>
        <p:spPr>
          <a:xfrm>
            <a:off x="1028700" y="1967631"/>
            <a:ext cx="16230600" cy="958339"/>
          </a:xfrm>
          <a:prstGeom prst="rect">
            <a:avLst/>
          </a:prstGeom>
        </p:spPr>
        <p:txBody>
          <a:bodyPr lIns="0" tIns="0" rIns="0" bIns="0" rtlCol="0" anchor="t">
            <a:spAutoFit/>
          </a:bodyPr>
          <a:lstStyle/>
          <a:p>
            <a:pPr>
              <a:lnSpc>
                <a:spcPts val="3920"/>
              </a:lnSpc>
            </a:pPr>
            <a:r>
              <a:rPr lang="en-US" sz="2800" dirty="0">
                <a:solidFill>
                  <a:srgbClr val="000000"/>
                </a:solidFill>
                <a:latin typeface="Canva Sans Bold"/>
              </a:rPr>
              <a:t>4) </a:t>
            </a:r>
            <a:r>
              <a:rPr lang="en-US" sz="2800" u="sng" dirty="0">
                <a:solidFill>
                  <a:srgbClr val="000000"/>
                </a:solidFill>
                <a:latin typeface="Canva Sans Bold"/>
              </a:rPr>
              <a:t>Determine the association between the proficiency and usage in Other Software tools</a:t>
            </a:r>
          </a:p>
          <a:p>
            <a:pPr>
              <a:lnSpc>
                <a:spcPts val="3780"/>
              </a:lnSpc>
            </a:pPr>
            <a:endParaRPr lang="en-US" sz="2800" u="sng" dirty="0">
              <a:solidFill>
                <a:srgbClr val="000000"/>
              </a:solidFill>
              <a:latin typeface="Canva Sans Bold"/>
            </a:endParaRPr>
          </a:p>
        </p:txBody>
      </p:sp>
      <p:sp>
        <p:nvSpPr>
          <p:cNvPr id="12" name="TextBox 12"/>
          <p:cNvSpPr txBox="1"/>
          <p:nvPr/>
        </p:nvSpPr>
        <p:spPr>
          <a:xfrm>
            <a:off x="1028700" y="5337578"/>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Presentation Tools </a:t>
            </a:r>
          </a:p>
        </p:txBody>
      </p:sp>
      <p:sp>
        <p:nvSpPr>
          <p:cNvPr id="13" name="TextBox 13"/>
          <p:cNvSpPr txBox="1"/>
          <p:nvPr/>
        </p:nvSpPr>
        <p:spPr>
          <a:xfrm>
            <a:off x="8894027" y="5337578"/>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Documentation Tools </a:t>
            </a:r>
          </a:p>
        </p:txBody>
      </p:sp>
      <p:sp>
        <p:nvSpPr>
          <p:cNvPr id="14" name="TextBox 14"/>
          <p:cNvSpPr txBox="1"/>
          <p:nvPr/>
        </p:nvSpPr>
        <p:spPr>
          <a:xfrm>
            <a:off x="975947" y="3137503"/>
            <a:ext cx="15539143" cy="941070"/>
          </a:xfrm>
          <a:prstGeom prst="rect">
            <a:avLst/>
          </a:prstGeom>
        </p:spPr>
        <p:txBody>
          <a:bodyPr lIns="0" tIns="0" rIns="0" bIns="0" rtlCol="0" anchor="t">
            <a:spAutoFit/>
          </a:bodyPr>
          <a:lstStyle/>
          <a:p>
            <a:pPr>
              <a:lnSpc>
                <a:spcPts val="3779"/>
              </a:lnSpc>
            </a:pPr>
            <a:r>
              <a:rPr lang="en-US" sz="2699">
                <a:solidFill>
                  <a:srgbClr val="000000"/>
                </a:solidFill>
                <a:latin typeface="Canva Sans"/>
              </a:rPr>
              <a:t>We can check this by using Pearson Chi-Square test. Then Hypothesis is, </a:t>
            </a:r>
          </a:p>
          <a:p>
            <a:pPr>
              <a:lnSpc>
                <a:spcPts val="3779"/>
              </a:lnSpc>
            </a:pPr>
            <a:r>
              <a:rPr lang="en-US" sz="2699">
                <a:solidFill>
                  <a:srgbClr val="000000"/>
                </a:solidFill>
                <a:latin typeface="Canva Sans"/>
              </a:rPr>
              <a:t>H0= There is no association between proficiency and usage in Other Software tool</a:t>
            </a:r>
          </a:p>
        </p:txBody>
      </p:sp>
      <p:sp>
        <p:nvSpPr>
          <p:cNvPr id="15" name="TextBox 15"/>
          <p:cNvSpPr txBox="1"/>
          <p:nvPr/>
        </p:nvSpPr>
        <p:spPr>
          <a:xfrm>
            <a:off x="833027" y="4230973"/>
            <a:ext cx="16065601" cy="464820"/>
          </a:xfrm>
          <a:prstGeom prst="rect">
            <a:avLst/>
          </a:prstGeom>
        </p:spPr>
        <p:txBody>
          <a:bodyPr lIns="0" tIns="0" rIns="0" bIns="0" rtlCol="0" anchor="t">
            <a:spAutoFit/>
          </a:bodyPr>
          <a:lstStyle/>
          <a:p>
            <a:pPr>
              <a:lnSpc>
                <a:spcPts val="3779"/>
              </a:lnSpc>
            </a:pPr>
            <a:r>
              <a:rPr lang="en-US" sz="2700">
                <a:solidFill>
                  <a:srgbClr val="000000"/>
                </a:solidFill>
                <a:latin typeface="Canva Sans"/>
              </a:rPr>
              <a:t> H1= There is an association between proficiency and usage in Other Software tool</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grpSp>
        <p:nvGrpSpPr>
          <p:cNvPr id="2" name="Group 2"/>
          <p:cNvGrpSpPr/>
          <p:nvPr/>
        </p:nvGrpSpPr>
        <p:grpSpPr>
          <a:xfrm>
            <a:off x="395151" y="325208"/>
            <a:ext cx="17292769" cy="9472329"/>
            <a:chOff x="0" y="0"/>
            <a:chExt cx="5620155" cy="3078510"/>
          </a:xfrm>
        </p:grpSpPr>
        <p:sp>
          <p:nvSpPr>
            <p:cNvPr id="3" name="Freeform 3"/>
            <p:cNvSpPr/>
            <p:nvPr/>
          </p:nvSpPr>
          <p:spPr>
            <a:xfrm>
              <a:off x="0" y="0"/>
              <a:ext cx="5620155" cy="3078510"/>
            </a:xfrm>
            <a:custGeom>
              <a:avLst/>
              <a:gdLst/>
              <a:ahLst/>
              <a:cxnLst/>
              <a:rect l="l" t="t" r="r" b="b"/>
              <a:pathLst>
                <a:path w="5620155" h="3078510">
                  <a:moveTo>
                    <a:pt x="22385" y="0"/>
                  </a:moveTo>
                  <a:lnTo>
                    <a:pt x="5597770" y="0"/>
                  </a:lnTo>
                  <a:cubicBezTo>
                    <a:pt x="5610133" y="0"/>
                    <a:pt x="5620155" y="10022"/>
                    <a:pt x="5620155" y="22385"/>
                  </a:cubicBezTo>
                  <a:lnTo>
                    <a:pt x="5620155" y="3056125"/>
                  </a:lnTo>
                  <a:cubicBezTo>
                    <a:pt x="5620155" y="3062062"/>
                    <a:pt x="5617796" y="3067755"/>
                    <a:pt x="5613598" y="3071953"/>
                  </a:cubicBezTo>
                  <a:cubicBezTo>
                    <a:pt x="5609400" y="3076151"/>
                    <a:pt x="5603707" y="3078510"/>
                    <a:pt x="5597770" y="3078510"/>
                  </a:cubicBezTo>
                  <a:lnTo>
                    <a:pt x="22385" y="3078510"/>
                  </a:lnTo>
                  <a:cubicBezTo>
                    <a:pt x="16448" y="3078510"/>
                    <a:pt x="10754" y="3076151"/>
                    <a:pt x="6556" y="3071953"/>
                  </a:cubicBezTo>
                  <a:cubicBezTo>
                    <a:pt x="2358" y="3067755"/>
                    <a:pt x="0" y="3062062"/>
                    <a:pt x="0" y="3056125"/>
                  </a:cubicBezTo>
                  <a:lnTo>
                    <a:pt x="0" y="22385"/>
                  </a:lnTo>
                  <a:cubicBezTo>
                    <a:pt x="0" y="16448"/>
                    <a:pt x="2358" y="10754"/>
                    <a:pt x="6556" y="6556"/>
                  </a:cubicBezTo>
                  <a:cubicBezTo>
                    <a:pt x="10754" y="2358"/>
                    <a:pt x="16448" y="0"/>
                    <a:pt x="22385" y="0"/>
                  </a:cubicBezTo>
                  <a:close/>
                </a:path>
              </a:pathLst>
            </a:custGeom>
            <a:solidFill>
              <a:srgbClr val="FFFFFF"/>
            </a:solidFill>
            <a:ln w="38100" cap="rnd">
              <a:solidFill>
                <a:srgbClr val="000000"/>
              </a:solidFill>
              <a:prstDash val="solid"/>
              <a:round/>
            </a:ln>
          </p:spPr>
          <p:txBody>
            <a:bodyPr/>
            <a:lstStyle/>
            <a:p>
              <a:endParaRPr lang="en-LK"/>
            </a:p>
          </p:txBody>
        </p:sp>
        <p:sp>
          <p:nvSpPr>
            <p:cNvPr id="4" name="TextBox 4"/>
            <p:cNvSpPr txBox="1"/>
            <p:nvPr/>
          </p:nvSpPr>
          <p:spPr>
            <a:xfrm>
              <a:off x="0" y="-47625"/>
              <a:ext cx="5620155" cy="3126135"/>
            </a:xfrm>
            <a:prstGeom prst="rect">
              <a:avLst/>
            </a:prstGeom>
          </p:spPr>
          <p:txBody>
            <a:bodyPr lIns="50800" tIns="50800" rIns="50800" bIns="50800" rtlCol="0" anchor="ctr"/>
            <a:lstStyle/>
            <a:p>
              <a:pPr algn="ctr">
                <a:lnSpc>
                  <a:spcPts val="2659"/>
                </a:lnSpc>
              </a:pPr>
              <a:r>
                <a:rPr lang="en-US" sz="1899">
                  <a:solidFill>
                    <a:srgbClr val="FFFFFF"/>
                  </a:solidFill>
                  <a:latin typeface="Raleway"/>
                </a:rPr>
                <a:t>P</a:t>
              </a:r>
            </a:p>
          </p:txBody>
        </p:sp>
      </p:grpSp>
      <p:sp>
        <p:nvSpPr>
          <p:cNvPr id="5" name="Freeform 5"/>
          <p:cNvSpPr/>
          <p:nvPr/>
        </p:nvSpPr>
        <p:spPr>
          <a:xfrm>
            <a:off x="680224" y="2991548"/>
            <a:ext cx="7413953" cy="3293478"/>
          </a:xfrm>
          <a:custGeom>
            <a:avLst/>
            <a:gdLst/>
            <a:ahLst/>
            <a:cxnLst/>
            <a:rect l="l" t="t" r="r" b="b"/>
            <a:pathLst>
              <a:path w="7413953" h="3293478">
                <a:moveTo>
                  <a:pt x="0" y="0"/>
                </a:moveTo>
                <a:lnTo>
                  <a:pt x="7413953" y="0"/>
                </a:lnTo>
                <a:lnTo>
                  <a:pt x="7413953" y="3293478"/>
                </a:lnTo>
                <a:lnTo>
                  <a:pt x="0" y="3293478"/>
                </a:lnTo>
                <a:lnTo>
                  <a:pt x="0" y="0"/>
                </a:lnTo>
                <a:close/>
              </a:path>
            </a:pathLst>
          </a:custGeom>
          <a:blipFill>
            <a:blip r:embed="rId2"/>
            <a:stretch>
              <a:fillRect/>
            </a:stretch>
          </a:blipFill>
        </p:spPr>
        <p:txBody>
          <a:bodyPr/>
          <a:lstStyle/>
          <a:p>
            <a:endParaRPr lang="en-LK"/>
          </a:p>
        </p:txBody>
      </p:sp>
      <p:sp>
        <p:nvSpPr>
          <p:cNvPr id="6" name="Freeform 6"/>
          <p:cNvSpPr/>
          <p:nvPr/>
        </p:nvSpPr>
        <p:spPr>
          <a:xfrm>
            <a:off x="9041535" y="2897930"/>
            <a:ext cx="7624980" cy="3387096"/>
          </a:xfrm>
          <a:custGeom>
            <a:avLst/>
            <a:gdLst/>
            <a:ahLst/>
            <a:cxnLst/>
            <a:rect l="l" t="t" r="r" b="b"/>
            <a:pathLst>
              <a:path w="7624980" h="3387096">
                <a:moveTo>
                  <a:pt x="0" y="0"/>
                </a:moveTo>
                <a:lnTo>
                  <a:pt x="7624980" y="0"/>
                </a:lnTo>
                <a:lnTo>
                  <a:pt x="7624980" y="3387096"/>
                </a:lnTo>
                <a:lnTo>
                  <a:pt x="0" y="3387096"/>
                </a:lnTo>
                <a:lnTo>
                  <a:pt x="0" y="0"/>
                </a:lnTo>
                <a:close/>
              </a:path>
            </a:pathLst>
          </a:custGeom>
          <a:blipFill>
            <a:blip r:embed="rId3"/>
            <a:stretch>
              <a:fillRect/>
            </a:stretch>
          </a:blipFill>
        </p:spPr>
        <p:txBody>
          <a:bodyPr/>
          <a:lstStyle/>
          <a:p>
            <a:endParaRPr lang="en-LK"/>
          </a:p>
        </p:txBody>
      </p:sp>
      <p:sp>
        <p:nvSpPr>
          <p:cNvPr id="7" name="TextBox 7"/>
          <p:cNvSpPr txBox="1"/>
          <p:nvPr/>
        </p:nvSpPr>
        <p:spPr>
          <a:xfrm>
            <a:off x="2287553" y="508361"/>
            <a:ext cx="12636097" cy="2059843"/>
          </a:xfrm>
          <a:prstGeom prst="rect">
            <a:avLst/>
          </a:prstGeom>
        </p:spPr>
        <p:txBody>
          <a:bodyPr lIns="0" tIns="0" rIns="0" bIns="0" rtlCol="0" anchor="t">
            <a:spAutoFit/>
          </a:bodyPr>
          <a:lstStyle/>
          <a:p>
            <a:pPr algn="ctr">
              <a:lnSpc>
                <a:spcPts val="8273"/>
              </a:lnSpc>
            </a:pPr>
            <a:r>
              <a:rPr lang="en-US" sz="5909">
                <a:solidFill>
                  <a:srgbClr val="000000"/>
                </a:solidFill>
                <a:latin typeface="Fredoka One"/>
              </a:rPr>
              <a:t>ADVANCED ANALYSIS CONTD.</a:t>
            </a:r>
          </a:p>
          <a:p>
            <a:pPr algn="ctr">
              <a:lnSpc>
                <a:spcPts val="8273"/>
              </a:lnSpc>
            </a:pPr>
            <a:endParaRPr lang="en-US" sz="5909">
              <a:solidFill>
                <a:srgbClr val="000000"/>
              </a:solidFill>
              <a:latin typeface="Fredoka One"/>
            </a:endParaRPr>
          </a:p>
        </p:txBody>
      </p:sp>
      <p:sp>
        <p:nvSpPr>
          <p:cNvPr id="8" name="TextBox 8"/>
          <p:cNvSpPr txBox="1"/>
          <p:nvPr/>
        </p:nvSpPr>
        <p:spPr>
          <a:xfrm>
            <a:off x="680224" y="2103384"/>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Google Apps</a:t>
            </a:r>
          </a:p>
        </p:txBody>
      </p:sp>
      <p:sp>
        <p:nvSpPr>
          <p:cNvPr id="9" name="TextBox 9"/>
          <p:cNvSpPr txBox="1"/>
          <p:nvPr/>
        </p:nvSpPr>
        <p:spPr>
          <a:xfrm>
            <a:off x="9614210" y="2103384"/>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Video Conferences</a:t>
            </a:r>
          </a:p>
        </p:txBody>
      </p:sp>
      <p:sp>
        <p:nvSpPr>
          <p:cNvPr id="10" name="TextBox 10"/>
          <p:cNvSpPr txBox="1"/>
          <p:nvPr/>
        </p:nvSpPr>
        <p:spPr>
          <a:xfrm>
            <a:off x="1012037" y="6523804"/>
            <a:ext cx="16263925" cy="2734496"/>
          </a:xfrm>
          <a:prstGeom prst="rect">
            <a:avLst/>
          </a:prstGeom>
        </p:spPr>
        <p:txBody>
          <a:bodyPr lIns="0" tIns="0" rIns="0" bIns="0" rtlCol="0" anchor="t">
            <a:spAutoFit/>
          </a:bodyPr>
          <a:lstStyle/>
          <a:p>
            <a:pPr algn="just">
              <a:lnSpc>
                <a:spcPts val="3629"/>
              </a:lnSpc>
            </a:pPr>
            <a:r>
              <a:rPr lang="en-US" sz="2592">
                <a:solidFill>
                  <a:srgbClr val="000000"/>
                </a:solidFill>
                <a:latin typeface="Canva Sans"/>
              </a:rPr>
              <a:t>Here we can see only the Google Apps and Video Conferences software tools Pearson chi square test p-value&lt;significance level (0.05). Then reject this null hypothesis in only Software tool Google Apps and Video Conferences . Therefore we have enough evidence at 5% level of significance to conclude that there is an association between proficiency and usage in Software tool  Google Apps, Video Conferences  and there is no association between proficiency and usage in Software tool  Presentation tools, Documentation tools.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028700" y="1028700"/>
            <a:ext cx="12049493" cy="8229600"/>
            <a:chOff x="0" y="0"/>
            <a:chExt cx="3916088" cy="2674622"/>
          </a:xfrm>
        </p:grpSpPr>
        <p:sp>
          <p:nvSpPr>
            <p:cNvPr id="6" name="Freeform 6"/>
            <p:cNvSpPr/>
            <p:nvPr/>
          </p:nvSpPr>
          <p:spPr>
            <a:xfrm>
              <a:off x="0" y="0"/>
              <a:ext cx="3916088" cy="2674622"/>
            </a:xfrm>
            <a:custGeom>
              <a:avLst/>
              <a:gdLst/>
              <a:ahLst/>
              <a:cxnLst/>
              <a:rect l="l" t="t" r="r" b="b"/>
              <a:pathLst>
                <a:path w="3916088" h="2674622">
                  <a:moveTo>
                    <a:pt x="32126" y="0"/>
                  </a:moveTo>
                  <a:lnTo>
                    <a:pt x="3883963" y="0"/>
                  </a:lnTo>
                  <a:cubicBezTo>
                    <a:pt x="3901705" y="0"/>
                    <a:pt x="3916088" y="14383"/>
                    <a:pt x="3916088" y="32126"/>
                  </a:cubicBezTo>
                  <a:lnTo>
                    <a:pt x="3916088" y="2642497"/>
                  </a:lnTo>
                  <a:cubicBezTo>
                    <a:pt x="3916088" y="2651017"/>
                    <a:pt x="3912704" y="2659188"/>
                    <a:pt x="3906679" y="2665213"/>
                  </a:cubicBezTo>
                  <a:cubicBezTo>
                    <a:pt x="3900655" y="2671238"/>
                    <a:pt x="3892483" y="2674622"/>
                    <a:pt x="3883963" y="2674622"/>
                  </a:cubicBezTo>
                  <a:lnTo>
                    <a:pt x="32126" y="2674622"/>
                  </a:lnTo>
                  <a:cubicBezTo>
                    <a:pt x="14383" y="2674622"/>
                    <a:pt x="0" y="2660239"/>
                    <a:pt x="0" y="2642497"/>
                  </a:cubicBezTo>
                  <a:lnTo>
                    <a:pt x="0" y="32126"/>
                  </a:lnTo>
                  <a:cubicBezTo>
                    <a:pt x="0" y="23605"/>
                    <a:pt x="3385" y="15434"/>
                    <a:pt x="9409" y="9409"/>
                  </a:cubicBezTo>
                  <a:cubicBezTo>
                    <a:pt x="15434" y="3385"/>
                    <a:pt x="23605" y="0"/>
                    <a:pt x="32126"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3916088" cy="2722247"/>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1665781" y="4645123"/>
            <a:ext cx="7341660" cy="5432828"/>
          </a:xfrm>
          <a:custGeom>
            <a:avLst/>
            <a:gdLst/>
            <a:ahLst/>
            <a:cxnLst/>
            <a:rect l="l" t="t" r="r" b="b"/>
            <a:pathLst>
              <a:path w="7341660" h="5432828">
                <a:moveTo>
                  <a:pt x="0" y="0"/>
                </a:moveTo>
                <a:lnTo>
                  <a:pt x="7341660" y="0"/>
                </a:lnTo>
                <a:lnTo>
                  <a:pt x="7341660" y="5432828"/>
                </a:lnTo>
                <a:lnTo>
                  <a:pt x="0" y="543282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LK"/>
          </a:p>
        </p:txBody>
      </p:sp>
      <p:sp>
        <p:nvSpPr>
          <p:cNvPr id="9" name="TextBox 9"/>
          <p:cNvSpPr txBox="1"/>
          <p:nvPr/>
        </p:nvSpPr>
        <p:spPr>
          <a:xfrm>
            <a:off x="1793260" y="3657698"/>
            <a:ext cx="9872521" cy="2655570"/>
          </a:xfrm>
          <a:prstGeom prst="rect">
            <a:avLst/>
          </a:prstGeom>
        </p:spPr>
        <p:txBody>
          <a:bodyPr lIns="0" tIns="0" rIns="0" bIns="0" rtlCol="0" anchor="t">
            <a:spAutoFit/>
          </a:bodyPr>
          <a:lstStyle/>
          <a:p>
            <a:pPr algn="just">
              <a:lnSpc>
                <a:spcPts val="4200"/>
              </a:lnSpc>
            </a:pPr>
            <a:r>
              <a:rPr lang="en-US" sz="2800">
                <a:solidFill>
                  <a:srgbClr val="000000"/>
                </a:solidFill>
                <a:latin typeface="Raleway"/>
              </a:rPr>
              <a:t>We live in a technology-driven era with almost everything linked to it. However, one must be knowledgable enough to get the best advantage. </a:t>
            </a:r>
          </a:p>
          <a:p>
            <a:pPr algn="just">
              <a:lnSpc>
                <a:spcPts val="4200"/>
              </a:lnSpc>
            </a:pPr>
            <a:r>
              <a:rPr lang="en-US" sz="2800">
                <a:solidFill>
                  <a:srgbClr val="000000"/>
                </a:solidFill>
                <a:latin typeface="Raleway"/>
              </a:rPr>
              <a:t>This study focuses on how the technological literacy associates with undergraduates from the stat department.</a:t>
            </a:r>
          </a:p>
        </p:txBody>
      </p:sp>
      <p:sp>
        <p:nvSpPr>
          <p:cNvPr id="10" name="TextBox 10"/>
          <p:cNvSpPr txBox="1"/>
          <p:nvPr/>
        </p:nvSpPr>
        <p:spPr>
          <a:xfrm>
            <a:off x="1793260" y="1956061"/>
            <a:ext cx="10487039" cy="1193800"/>
          </a:xfrm>
          <a:prstGeom prst="rect">
            <a:avLst/>
          </a:prstGeom>
        </p:spPr>
        <p:txBody>
          <a:bodyPr lIns="0" tIns="0" rIns="0" bIns="0" rtlCol="0" anchor="t">
            <a:spAutoFit/>
          </a:bodyPr>
          <a:lstStyle/>
          <a:p>
            <a:pPr algn="ctr">
              <a:lnSpc>
                <a:spcPts val="9800"/>
              </a:lnSpc>
            </a:pPr>
            <a:r>
              <a:rPr lang="en-US" sz="7000">
                <a:solidFill>
                  <a:srgbClr val="000000"/>
                </a:solidFill>
                <a:latin typeface="Fredoka One"/>
              </a:rPr>
              <a:t>INTRODUCTION</a:t>
            </a:r>
          </a:p>
        </p:txBody>
      </p:sp>
      <p:sp>
        <p:nvSpPr>
          <p:cNvPr id="11" name="TextBox 11"/>
          <p:cNvSpPr txBox="1"/>
          <p:nvPr/>
        </p:nvSpPr>
        <p:spPr>
          <a:xfrm>
            <a:off x="1793260" y="6600825"/>
            <a:ext cx="9872521" cy="2012315"/>
          </a:xfrm>
          <a:prstGeom prst="rect">
            <a:avLst/>
          </a:prstGeom>
        </p:spPr>
        <p:txBody>
          <a:bodyPr lIns="0" tIns="0" rIns="0" bIns="0" rtlCol="0" anchor="t">
            <a:spAutoFit/>
          </a:bodyPr>
          <a:lstStyle/>
          <a:p>
            <a:pPr algn="just">
              <a:lnSpc>
                <a:spcPts val="4200"/>
              </a:lnSpc>
            </a:pPr>
            <a:r>
              <a:rPr lang="en-US" sz="3000">
                <a:solidFill>
                  <a:srgbClr val="000000"/>
                </a:solidFill>
                <a:latin typeface="Raleway Bold"/>
              </a:rPr>
              <a:t>Significance</a:t>
            </a:r>
            <a:r>
              <a:rPr lang="en-US" sz="3000">
                <a:solidFill>
                  <a:srgbClr val="000000"/>
                </a:solidFill>
                <a:latin typeface="Raleway"/>
              </a:rPr>
              <a:t> : </a:t>
            </a:r>
          </a:p>
          <a:p>
            <a:pPr algn="just">
              <a:lnSpc>
                <a:spcPts val="3920"/>
              </a:lnSpc>
            </a:pPr>
            <a:r>
              <a:rPr lang="en-US" sz="2800">
                <a:solidFill>
                  <a:srgbClr val="000000"/>
                </a:solidFill>
                <a:latin typeface="Raleway"/>
              </a:rPr>
              <a:t>This study allows us to identify how tech literacy is distributed among the undergraduates under different aspects.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395151" y="325208"/>
            <a:ext cx="17432159" cy="9588488"/>
            <a:chOff x="0" y="0"/>
            <a:chExt cx="5665457" cy="3116261"/>
          </a:xfrm>
        </p:grpSpPr>
        <p:sp>
          <p:nvSpPr>
            <p:cNvPr id="6" name="Freeform 6"/>
            <p:cNvSpPr/>
            <p:nvPr/>
          </p:nvSpPr>
          <p:spPr>
            <a:xfrm>
              <a:off x="0" y="0"/>
              <a:ext cx="5665457" cy="3116261"/>
            </a:xfrm>
            <a:custGeom>
              <a:avLst/>
              <a:gdLst/>
              <a:ahLst/>
              <a:cxnLst/>
              <a:rect l="l" t="t" r="r" b="b"/>
              <a:pathLst>
                <a:path w="5665457" h="3116261">
                  <a:moveTo>
                    <a:pt x="22206" y="0"/>
                  </a:moveTo>
                  <a:lnTo>
                    <a:pt x="5643251" y="0"/>
                  </a:lnTo>
                  <a:cubicBezTo>
                    <a:pt x="5655514" y="0"/>
                    <a:pt x="5665457" y="9942"/>
                    <a:pt x="5665457" y="22206"/>
                  </a:cubicBezTo>
                  <a:lnTo>
                    <a:pt x="5665457" y="3094055"/>
                  </a:lnTo>
                  <a:cubicBezTo>
                    <a:pt x="5665457" y="3106319"/>
                    <a:pt x="5655514" y="3116261"/>
                    <a:pt x="5643251" y="3116261"/>
                  </a:cubicBezTo>
                  <a:lnTo>
                    <a:pt x="22206" y="3116261"/>
                  </a:lnTo>
                  <a:cubicBezTo>
                    <a:pt x="9942" y="3116261"/>
                    <a:pt x="0" y="3106319"/>
                    <a:pt x="0" y="3094055"/>
                  </a:cubicBezTo>
                  <a:lnTo>
                    <a:pt x="0" y="22206"/>
                  </a:lnTo>
                  <a:cubicBezTo>
                    <a:pt x="0" y="9942"/>
                    <a:pt x="9942" y="0"/>
                    <a:pt x="22206"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665457" cy="3163886"/>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111199" y="5698680"/>
            <a:ext cx="8657088" cy="3691006"/>
          </a:xfrm>
          <a:custGeom>
            <a:avLst/>
            <a:gdLst/>
            <a:ahLst/>
            <a:cxnLst/>
            <a:rect l="l" t="t" r="r" b="b"/>
            <a:pathLst>
              <a:path w="8657088" h="3691006">
                <a:moveTo>
                  <a:pt x="0" y="0"/>
                </a:moveTo>
                <a:lnTo>
                  <a:pt x="8657088" y="0"/>
                </a:lnTo>
                <a:lnTo>
                  <a:pt x="8657088" y="3691006"/>
                </a:lnTo>
                <a:lnTo>
                  <a:pt x="0" y="3691006"/>
                </a:lnTo>
                <a:lnTo>
                  <a:pt x="0" y="0"/>
                </a:lnTo>
                <a:close/>
              </a:path>
            </a:pathLst>
          </a:custGeom>
          <a:blipFill>
            <a:blip r:embed="rId4"/>
            <a:stretch>
              <a:fillRect/>
            </a:stretch>
          </a:blipFill>
        </p:spPr>
        <p:txBody>
          <a:bodyPr/>
          <a:lstStyle/>
          <a:p>
            <a:endParaRPr lang="en-LK"/>
          </a:p>
        </p:txBody>
      </p:sp>
      <p:sp>
        <p:nvSpPr>
          <p:cNvPr id="9" name="Freeform 9"/>
          <p:cNvSpPr/>
          <p:nvPr/>
        </p:nvSpPr>
        <p:spPr>
          <a:xfrm>
            <a:off x="9454505" y="5948866"/>
            <a:ext cx="7474358" cy="3190635"/>
          </a:xfrm>
          <a:custGeom>
            <a:avLst/>
            <a:gdLst/>
            <a:ahLst/>
            <a:cxnLst/>
            <a:rect l="l" t="t" r="r" b="b"/>
            <a:pathLst>
              <a:path w="7474358" h="3190635">
                <a:moveTo>
                  <a:pt x="0" y="0"/>
                </a:moveTo>
                <a:lnTo>
                  <a:pt x="7474358" y="0"/>
                </a:lnTo>
                <a:lnTo>
                  <a:pt x="7474358" y="3190635"/>
                </a:lnTo>
                <a:lnTo>
                  <a:pt x="0" y="3190635"/>
                </a:lnTo>
                <a:lnTo>
                  <a:pt x="0" y="0"/>
                </a:lnTo>
                <a:close/>
              </a:path>
            </a:pathLst>
          </a:custGeom>
          <a:blipFill>
            <a:blip r:embed="rId5"/>
            <a:stretch>
              <a:fillRect/>
            </a:stretch>
          </a:blipFill>
        </p:spPr>
        <p:txBody>
          <a:bodyPr/>
          <a:lstStyle/>
          <a:p>
            <a:endParaRPr lang="en-LK"/>
          </a:p>
        </p:txBody>
      </p:sp>
      <p:sp>
        <p:nvSpPr>
          <p:cNvPr id="10" name="TextBox 10"/>
          <p:cNvSpPr txBox="1"/>
          <p:nvPr/>
        </p:nvSpPr>
        <p:spPr>
          <a:xfrm>
            <a:off x="2194626" y="578056"/>
            <a:ext cx="12636097" cy="2059843"/>
          </a:xfrm>
          <a:prstGeom prst="rect">
            <a:avLst/>
          </a:prstGeom>
        </p:spPr>
        <p:txBody>
          <a:bodyPr lIns="0" tIns="0" rIns="0" bIns="0" rtlCol="0" anchor="t">
            <a:spAutoFit/>
          </a:bodyPr>
          <a:lstStyle/>
          <a:p>
            <a:pPr algn="ctr">
              <a:lnSpc>
                <a:spcPts val="8273"/>
              </a:lnSpc>
            </a:pPr>
            <a:r>
              <a:rPr lang="en-US" sz="5909">
                <a:solidFill>
                  <a:srgbClr val="000000"/>
                </a:solidFill>
                <a:latin typeface="Fredoka One"/>
              </a:rPr>
              <a:t>ADVANCED ANALYSIS CONTD.</a:t>
            </a:r>
          </a:p>
          <a:p>
            <a:pPr algn="ctr">
              <a:lnSpc>
                <a:spcPts val="8273"/>
              </a:lnSpc>
            </a:pPr>
            <a:endParaRPr lang="en-US" sz="5909">
              <a:solidFill>
                <a:srgbClr val="000000"/>
              </a:solidFill>
              <a:latin typeface="Fredoka One"/>
            </a:endParaRPr>
          </a:p>
        </p:txBody>
      </p:sp>
      <p:sp>
        <p:nvSpPr>
          <p:cNvPr id="11" name="TextBox 11"/>
          <p:cNvSpPr txBox="1"/>
          <p:nvPr/>
        </p:nvSpPr>
        <p:spPr>
          <a:xfrm>
            <a:off x="1028700" y="1967631"/>
            <a:ext cx="16509380" cy="976630"/>
          </a:xfrm>
          <a:prstGeom prst="rect">
            <a:avLst/>
          </a:prstGeom>
        </p:spPr>
        <p:txBody>
          <a:bodyPr lIns="0" tIns="0" rIns="0" bIns="0" rtlCol="0" anchor="t">
            <a:spAutoFit/>
          </a:bodyPr>
          <a:lstStyle/>
          <a:p>
            <a:pPr>
              <a:lnSpc>
                <a:spcPts val="3920"/>
              </a:lnSpc>
            </a:pPr>
            <a:r>
              <a:rPr lang="en-US" sz="2800">
                <a:solidFill>
                  <a:srgbClr val="000000"/>
                </a:solidFill>
                <a:latin typeface="Canva Sans Bold"/>
              </a:rPr>
              <a:t>5) </a:t>
            </a:r>
            <a:r>
              <a:rPr lang="en-US" sz="2800" u="sng">
                <a:solidFill>
                  <a:srgbClr val="000000"/>
                </a:solidFill>
                <a:latin typeface="Canva Sans Bold"/>
              </a:rPr>
              <a:t>Determine the association between the proficiency in Statistical Software with the Gender</a:t>
            </a:r>
          </a:p>
          <a:p>
            <a:pPr>
              <a:lnSpc>
                <a:spcPts val="3920"/>
              </a:lnSpc>
            </a:pPr>
            <a:endParaRPr lang="en-US" sz="2800" u="sng">
              <a:solidFill>
                <a:srgbClr val="000000"/>
              </a:solidFill>
              <a:latin typeface="Canva Sans Bold"/>
            </a:endParaRPr>
          </a:p>
        </p:txBody>
      </p:sp>
      <p:sp>
        <p:nvSpPr>
          <p:cNvPr id="12" name="TextBox 12"/>
          <p:cNvSpPr txBox="1"/>
          <p:nvPr/>
        </p:nvSpPr>
        <p:spPr>
          <a:xfrm>
            <a:off x="1194138" y="3102190"/>
            <a:ext cx="15734725" cy="1424915"/>
          </a:xfrm>
          <a:prstGeom prst="rect">
            <a:avLst/>
          </a:prstGeom>
        </p:spPr>
        <p:txBody>
          <a:bodyPr lIns="0" tIns="0" rIns="0" bIns="0" rtlCol="0" anchor="t">
            <a:spAutoFit/>
          </a:bodyPr>
          <a:lstStyle/>
          <a:p>
            <a:pPr>
              <a:lnSpc>
                <a:spcPts val="3827"/>
              </a:lnSpc>
            </a:pPr>
            <a:r>
              <a:rPr lang="en-US" sz="2733">
                <a:solidFill>
                  <a:srgbClr val="000000"/>
                </a:solidFill>
                <a:latin typeface="Canva Sans"/>
              </a:rPr>
              <a:t>We can check this by using Pearson Chi-Square test. Then Hypothesis is, </a:t>
            </a:r>
          </a:p>
          <a:p>
            <a:pPr>
              <a:lnSpc>
                <a:spcPts val="3827"/>
              </a:lnSpc>
            </a:pPr>
            <a:r>
              <a:rPr lang="en-US" sz="2733">
                <a:solidFill>
                  <a:srgbClr val="000000"/>
                </a:solidFill>
                <a:latin typeface="Canva Sans"/>
              </a:rPr>
              <a:t>H0= There is no association between proficiency in  Statistical Software with the Gender</a:t>
            </a:r>
          </a:p>
          <a:p>
            <a:pPr>
              <a:lnSpc>
                <a:spcPts val="3827"/>
              </a:lnSpc>
            </a:pPr>
            <a:endParaRPr lang="en-US" sz="2733">
              <a:solidFill>
                <a:srgbClr val="000000"/>
              </a:solidFill>
              <a:latin typeface="Canva Sans"/>
            </a:endParaRPr>
          </a:p>
        </p:txBody>
      </p:sp>
      <p:sp>
        <p:nvSpPr>
          <p:cNvPr id="13" name="TextBox 13"/>
          <p:cNvSpPr txBox="1"/>
          <p:nvPr/>
        </p:nvSpPr>
        <p:spPr>
          <a:xfrm>
            <a:off x="1111199" y="4062285"/>
            <a:ext cx="16065601" cy="464820"/>
          </a:xfrm>
          <a:prstGeom prst="rect">
            <a:avLst/>
          </a:prstGeom>
        </p:spPr>
        <p:txBody>
          <a:bodyPr lIns="0" tIns="0" rIns="0" bIns="0" rtlCol="0" anchor="t">
            <a:spAutoFit/>
          </a:bodyPr>
          <a:lstStyle/>
          <a:p>
            <a:pPr>
              <a:lnSpc>
                <a:spcPts val="3779"/>
              </a:lnSpc>
            </a:pPr>
            <a:r>
              <a:rPr lang="en-US" sz="2700">
                <a:solidFill>
                  <a:srgbClr val="000000"/>
                </a:solidFill>
                <a:latin typeface="Canva Sans"/>
              </a:rPr>
              <a:t> H1= There is an association between proficiency in Statistical Software with the Gender</a:t>
            </a:r>
          </a:p>
        </p:txBody>
      </p:sp>
      <p:sp>
        <p:nvSpPr>
          <p:cNvPr id="14" name="TextBox 14"/>
          <p:cNvSpPr txBox="1"/>
          <p:nvPr/>
        </p:nvSpPr>
        <p:spPr>
          <a:xfrm>
            <a:off x="1539798" y="4984305"/>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R/Python</a:t>
            </a:r>
          </a:p>
        </p:txBody>
      </p:sp>
      <p:sp>
        <p:nvSpPr>
          <p:cNvPr id="15" name="TextBox 15"/>
          <p:cNvSpPr txBox="1"/>
          <p:nvPr/>
        </p:nvSpPr>
        <p:spPr>
          <a:xfrm>
            <a:off x="10019948" y="4858467"/>
            <a:ext cx="6116490"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Spss/Minitab</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grpSp>
        <p:nvGrpSpPr>
          <p:cNvPr id="2" name="Group 2"/>
          <p:cNvGrpSpPr/>
          <p:nvPr/>
        </p:nvGrpSpPr>
        <p:grpSpPr>
          <a:xfrm>
            <a:off x="395151" y="325208"/>
            <a:ext cx="17432159" cy="9588488"/>
            <a:chOff x="0" y="0"/>
            <a:chExt cx="5665457" cy="3116261"/>
          </a:xfrm>
        </p:grpSpPr>
        <p:sp>
          <p:nvSpPr>
            <p:cNvPr id="3" name="Freeform 3"/>
            <p:cNvSpPr/>
            <p:nvPr/>
          </p:nvSpPr>
          <p:spPr>
            <a:xfrm>
              <a:off x="0" y="0"/>
              <a:ext cx="5665457" cy="3116261"/>
            </a:xfrm>
            <a:custGeom>
              <a:avLst/>
              <a:gdLst/>
              <a:ahLst/>
              <a:cxnLst/>
              <a:rect l="l" t="t" r="r" b="b"/>
              <a:pathLst>
                <a:path w="5665457" h="3116261">
                  <a:moveTo>
                    <a:pt x="22206" y="0"/>
                  </a:moveTo>
                  <a:lnTo>
                    <a:pt x="5643251" y="0"/>
                  </a:lnTo>
                  <a:cubicBezTo>
                    <a:pt x="5655514" y="0"/>
                    <a:pt x="5665457" y="9942"/>
                    <a:pt x="5665457" y="22206"/>
                  </a:cubicBezTo>
                  <a:lnTo>
                    <a:pt x="5665457" y="3094055"/>
                  </a:lnTo>
                  <a:cubicBezTo>
                    <a:pt x="5665457" y="3106319"/>
                    <a:pt x="5655514" y="3116261"/>
                    <a:pt x="5643251" y="3116261"/>
                  </a:cubicBezTo>
                  <a:lnTo>
                    <a:pt x="22206" y="3116261"/>
                  </a:lnTo>
                  <a:cubicBezTo>
                    <a:pt x="9942" y="3116261"/>
                    <a:pt x="0" y="3106319"/>
                    <a:pt x="0" y="3094055"/>
                  </a:cubicBezTo>
                  <a:lnTo>
                    <a:pt x="0" y="22206"/>
                  </a:lnTo>
                  <a:cubicBezTo>
                    <a:pt x="0" y="9942"/>
                    <a:pt x="9942" y="0"/>
                    <a:pt x="22206" y="0"/>
                  </a:cubicBezTo>
                  <a:close/>
                </a:path>
              </a:pathLst>
            </a:custGeom>
            <a:solidFill>
              <a:srgbClr val="FFFFFF"/>
            </a:solidFill>
            <a:ln w="38100" cap="rnd">
              <a:solidFill>
                <a:srgbClr val="000000"/>
              </a:solidFill>
              <a:prstDash val="solid"/>
              <a:round/>
            </a:ln>
          </p:spPr>
          <p:txBody>
            <a:bodyPr/>
            <a:lstStyle/>
            <a:p>
              <a:endParaRPr lang="en-LK"/>
            </a:p>
          </p:txBody>
        </p:sp>
        <p:sp>
          <p:nvSpPr>
            <p:cNvPr id="4" name="TextBox 4"/>
            <p:cNvSpPr txBox="1"/>
            <p:nvPr/>
          </p:nvSpPr>
          <p:spPr>
            <a:xfrm>
              <a:off x="0" y="-47625"/>
              <a:ext cx="5665457" cy="3163886"/>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1028700" y="3117540"/>
            <a:ext cx="8082530" cy="3751453"/>
          </a:xfrm>
          <a:custGeom>
            <a:avLst/>
            <a:gdLst/>
            <a:ahLst/>
            <a:cxnLst/>
            <a:rect l="l" t="t" r="r" b="b"/>
            <a:pathLst>
              <a:path w="8082530" h="3751453">
                <a:moveTo>
                  <a:pt x="0" y="0"/>
                </a:moveTo>
                <a:lnTo>
                  <a:pt x="8082530" y="0"/>
                </a:lnTo>
                <a:lnTo>
                  <a:pt x="8082530" y="3751453"/>
                </a:lnTo>
                <a:lnTo>
                  <a:pt x="0" y="3751453"/>
                </a:lnTo>
                <a:lnTo>
                  <a:pt x="0" y="0"/>
                </a:lnTo>
                <a:close/>
              </a:path>
            </a:pathLst>
          </a:custGeom>
          <a:blipFill>
            <a:blip r:embed="rId2"/>
            <a:stretch>
              <a:fillRect/>
            </a:stretch>
          </a:blipFill>
        </p:spPr>
        <p:txBody>
          <a:bodyPr/>
          <a:lstStyle/>
          <a:p>
            <a:endParaRPr lang="en-LK"/>
          </a:p>
        </p:txBody>
      </p:sp>
      <p:sp>
        <p:nvSpPr>
          <p:cNvPr id="6" name="Freeform 6"/>
          <p:cNvSpPr/>
          <p:nvPr/>
        </p:nvSpPr>
        <p:spPr>
          <a:xfrm>
            <a:off x="9144000" y="3117540"/>
            <a:ext cx="7525617" cy="3325636"/>
          </a:xfrm>
          <a:custGeom>
            <a:avLst/>
            <a:gdLst/>
            <a:ahLst/>
            <a:cxnLst/>
            <a:rect l="l" t="t" r="r" b="b"/>
            <a:pathLst>
              <a:path w="7525617" h="3325636">
                <a:moveTo>
                  <a:pt x="0" y="0"/>
                </a:moveTo>
                <a:lnTo>
                  <a:pt x="7525617" y="0"/>
                </a:lnTo>
                <a:lnTo>
                  <a:pt x="7525617" y="3325636"/>
                </a:lnTo>
                <a:lnTo>
                  <a:pt x="0" y="3325636"/>
                </a:lnTo>
                <a:lnTo>
                  <a:pt x="0" y="0"/>
                </a:lnTo>
                <a:close/>
              </a:path>
            </a:pathLst>
          </a:custGeom>
          <a:blipFill>
            <a:blip r:embed="rId3"/>
            <a:stretch>
              <a:fillRect/>
            </a:stretch>
          </a:blipFill>
        </p:spPr>
        <p:txBody>
          <a:bodyPr/>
          <a:lstStyle/>
          <a:p>
            <a:endParaRPr lang="en-LK"/>
          </a:p>
        </p:txBody>
      </p:sp>
      <p:sp>
        <p:nvSpPr>
          <p:cNvPr id="7" name="TextBox 7"/>
          <p:cNvSpPr txBox="1"/>
          <p:nvPr/>
        </p:nvSpPr>
        <p:spPr>
          <a:xfrm>
            <a:off x="2194626" y="578056"/>
            <a:ext cx="12636097" cy="2059843"/>
          </a:xfrm>
          <a:prstGeom prst="rect">
            <a:avLst/>
          </a:prstGeom>
        </p:spPr>
        <p:txBody>
          <a:bodyPr lIns="0" tIns="0" rIns="0" bIns="0" rtlCol="0" anchor="t">
            <a:spAutoFit/>
          </a:bodyPr>
          <a:lstStyle/>
          <a:p>
            <a:pPr algn="ctr">
              <a:lnSpc>
                <a:spcPts val="8273"/>
              </a:lnSpc>
            </a:pPr>
            <a:r>
              <a:rPr lang="en-US" sz="5909">
                <a:solidFill>
                  <a:srgbClr val="000000"/>
                </a:solidFill>
                <a:latin typeface="Fredoka One"/>
              </a:rPr>
              <a:t>ADVANCED ANALYSIS CONTD.</a:t>
            </a:r>
          </a:p>
          <a:p>
            <a:pPr algn="ctr">
              <a:lnSpc>
                <a:spcPts val="8273"/>
              </a:lnSpc>
            </a:pPr>
            <a:endParaRPr lang="en-US" sz="5909">
              <a:solidFill>
                <a:srgbClr val="000000"/>
              </a:solidFill>
              <a:latin typeface="Fredoka One"/>
            </a:endParaRPr>
          </a:p>
        </p:txBody>
      </p:sp>
      <p:sp>
        <p:nvSpPr>
          <p:cNvPr id="8" name="TextBox 8"/>
          <p:cNvSpPr txBox="1"/>
          <p:nvPr/>
        </p:nvSpPr>
        <p:spPr>
          <a:xfrm>
            <a:off x="3548303" y="2468248"/>
            <a:ext cx="950714" cy="464820"/>
          </a:xfrm>
          <a:prstGeom prst="rect">
            <a:avLst/>
          </a:prstGeom>
        </p:spPr>
        <p:txBody>
          <a:bodyPr lIns="0" tIns="0" rIns="0" bIns="0" rtlCol="0" anchor="t">
            <a:spAutoFit/>
          </a:bodyPr>
          <a:lstStyle/>
          <a:p>
            <a:pPr>
              <a:lnSpc>
                <a:spcPts val="3780"/>
              </a:lnSpc>
            </a:pPr>
            <a:r>
              <a:rPr lang="en-US" sz="2700">
                <a:solidFill>
                  <a:srgbClr val="000000"/>
                </a:solidFill>
                <a:latin typeface="Canva Sans"/>
              </a:rPr>
              <a:t>Excel </a:t>
            </a:r>
          </a:p>
        </p:txBody>
      </p:sp>
      <p:sp>
        <p:nvSpPr>
          <p:cNvPr id="9" name="TextBox 9"/>
          <p:cNvSpPr txBox="1"/>
          <p:nvPr/>
        </p:nvSpPr>
        <p:spPr>
          <a:xfrm>
            <a:off x="9144000" y="2468248"/>
            <a:ext cx="6174698"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Power BI/Tableau</a:t>
            </a:r>
          </a:p>
        </p:txBody>
      </p:sp>
      <p:sp>
        <p:nvSpPr>
          <p:cNvPr id="10" name="TextBox 10"/>
          <p:cNvSpPr txBox="1"/>
          <p:nvPr/>
        </p:nvSpPr>
        <p:spPr>
          <a:xfrm>
            <a:off x="1507996" y="6811843"/>
            <a:ext cx="15272008" cy="1820096"/>
          </a:xfrm>
          <a:prstGeom prst="rect">
            <a:avLst/>
          </a:prstGeom>
        </p:spPr>
        <p:txBody>
          <a:bodyPr lIns="0" tIns="0" rIns="0" bIns="0" rtlCol="0" anchor="t">
            <a:spAutoFit/>
          </a:bodyPr>
          <a:lstStyle/>
          <a:p>
            <a:pPr algn="just">
              <a:lnSpc>
                <a:spcPts val="3629"/>
              </a:lnSpc>
            </a:pPr>
            <a:r>
              <a:rPr lang="en-US" sz="2592">
                <a:solidFill>
                  <a:srgbClr val="000000"/>
                </a:solidFill>
                <a:latin typeface="Canva Sans"/>
              </a:rPr>
              <a:t>Here we can see all statistical software Pearson chi square test p-value&gt;significance level (0.05). Then we do not reject this null hypothesis. Therefore we have enough evidence at 5% level of significance to conclude that there is no association between proficiency in Statistical Software with the Gender.</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395151" y="325208"/>
            <a:ext cx="17432159" cy="9588488"/>
            <a:chOff x="0" y="0"/>
            <a:chExt cx="5665457" cy="3116261"/>
          </a:xfrm>
        </p:grpSpPr>
        <p:sp>
          <p:nvSpPr>
            <p:cNvPr id="6" name="Freeform 6"/>
            <p:cNvSpPr/>
            <p:nvPr/>
          </p:nvSpPr>
          <p:spPr>
            <a:xfrm>
              <a:off x="0" y="0"/>
              <a:ext cx="5665457" cy="3116261"/>
            </a:xfrm>
            <a:custGeom>
              <a:avLst/>
              <a:gdLst/>
              <a:ahLst/>
              <a:cxnLst/>
              <a:rect l="l" t="t" r="r" b="b"/>
              <a:pathLst>
                <a:path w="5665457" h="3116261">
                  <a:moveTo>
                    <a:pt x="22206" y="0"/>
                  </a:moveTo>
                  <a:lnTo>
                    <a:pt x="5643251" y="0"/>
                  </a:lnTo>
                  <a:cubicBezTo>
                    <a:pt x="5655514" y="0"/>
                    <a:pt x="5665457" y="9942"/>
                    <a:pt x="5665457" y="22206"/>
                  </a:cubicBezTo>
                  <a:lnTo>
                    <a:pt x="5665457" y="3094055"/>
                  </a:lnTo>
                  <a:cubicBezTo>
                    <a:pt x="5665457" y="3106319"/>
                    <a:pt x="5655514" y="3116261"/>
                    <a:pt x="5643251" y="3116261"/>
                  </a:cubicBezTo>
                  <a:lnTo>
                    <a:pt x="22206" y="3116261"/>
                  </a:lnTo>
                  <a:cubicBezTo>
                    <a:pt x="9942" y="3116261"/>
                    <a:pt x="0" y="3106319"/>
                    <a:pt x="0" y="3094055"/>
                  </a:cubicBezTo>
                  <a:lnTo>
                    <a:pt x="0" y="22206"/>
                  </a:lnTo>
                  <a:cubicBezTo>
                    <a:pt x="0" y="9942"/>
                    <a:pt x="9942" y="0"/>
                    <a:pt x="22206"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665457" cy="3163886"/>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028700" y="5715170"/>
            <a:ext cx="7830693" cy="3311346"/>
          </a:xfrm>
          <a:custGeom>
            <a:avLst/>
            <a:gdLst/>
            <a:ahLst/>
            <a:cxnLst/>
            <a:rect l="l" t="t" r="r" b="b"/>
            <a:pathLst>
              <a:path w="7830693" h="3311346">
                <a:moveTo>
                  <a:pt x="0" y="0"/>
                </a:moveTo>
                <a:lnTo>
                  <a:pt x="7830693" y="0"/>
                </a:lnTo>
                <a:lnTo>
                  <a:pt x="7830693" y="3311346"/>
                </a:lnTo>
                <a:lnTo>
                  <a:pt x="0" y="3311346"/>
                </a:lnTo>
                <a:lnTo>
                  <a:pt x="0" y="0"/>
                </a:lnTo>
                <a:close/>
              </a:path>
            </a:pathLst>
          </a:custGeom>
          <a:blipFill>
            <a:blip r:embed="rId4"/>
            <a:stretch>
              <a:fillRect/>
            </a:stretch>
          </a:blipFill>
        </p:spPr>
        <p:txBody>
          <a:bodyPr/>
          <a:lstStyle/>
          <a:p>
            <a:endParaRPr lang="en-LK"/>
          </a:p>
        </p:txBody>
      </p:sp>
      <p:sp>
        <p:nvSpPr>
          <p:cNvPr id="9" name="Freeform 9"/>
          <p:cNvSpPr/>
          <p:nvPr/>
        </p:nvSpPr>
        <p:spPr>
          <a:xfrm>
            <a:off x="8789847" y="5428955"/>
            <a:ext cx="8139017" cy="3888466"/>
          </a:xfrm>
          <a:custGeom>
            <a:avLst/>
            <a:gdLst/>
            <a:ahLst/>
            <a:cxnLst/>
            <a:rect l="l" t="t" r="r" b="b"/>
            <a:pathLst>
              <a:path w="8139017" h="3888466">
                <a:moveTo>
                  <a:pt x="0" y="0"/>
                </a:moveTo>
                <a:lnTo>
                  <a:pt x="8139016" y="0"/>
                </a:lnTo>
                <a:lnTo>
                  <a:pt x="8139016" y="3888467"/>
                </a:lnTo>
                <a:lnTo>
                  <a:pt x="0" y="3888467"/>
                </a:lnTo>
                <a:lnTo>
                  <a:pt x="0" y="0"/>
                </a:lnTo>
                <a:close/>
              </a:path>
            </a:pathLst>
          </a:custGeom>
          <a:blipFill>
            <a:blip r:embed="rId5"/>
            <a:stretch>
              <a:fillRect/>
            </a:stretch>
          </a:blipFill>
        </p:spPr>
        <p:txBody>
          <a:bodyPr/>
          <a:lstStyle/>
          <a:p>
            <a:endParaRPr lang="en-LK"/>
          </a:p>
        </p:txBody>
      </p:sp>
      <p:sp>
        <p:nvSpPr>
          <p:cNvPr id="10" name="TextBox 10"/>
          <p:cNvSpPr txBox="1"/>
          <p:nvPr/>
        </p:nvSpPr>
        <p:spPr>
          <a:xfrm>
            <a:off x="2194626" y="578056"/>
            <a:ext cx="12636097" cy="2059843"/>
          </a:xfrm>
          <a:prstGeom prst="rect">
            <a:avLst/>
          </a:prstGeom>
        </p:spPr>
        <p:txBody>
          <a:bodyPr lIns="0" tIns="0" rIns="0" bIns="0" rtlCol="0" anchor="t">
            <a:spAutoFit/>
          </a:bodyPr>
          <a:lstStyle/>
          <a:p>
            <a:pPr algn="ctr">
              <a:lnSpc>
                <a:spcPts val="8273"/>
              </a:lnSpc>
            </a:pPr>
            <a:r>
              <a:rPr lang="en-US" sz="5909">
                <a:solidFill>
                  <a:srgbClr val="000000"/>
                </a:solidFill>
                <a:latin typeface="Fredoka One"/>
              </a:rPr>
              <a:t>ADVANCED ANALYSIS CONTD.</a:t>
            </a:r>
          </a:p>
          <a:p>
            <a:pPr algn="ctr">
              <a:lnSpc>
                <a:spcPts val="8273"/>
              </a:lnSpc>
            </a:pPr>
            <a:endParaRPr lang="en-US" sz="5909">
              <a:solidFill>
                <a:srgbClr val="000000"/>
              </a:solidFill>
              <a:latin typeface="Fredoka One"/>
            </a:endParaRPr>
          </a:p>
        </p:txBody>
      </p:sp>
      <p:sp>
        <p:nvSpPr>
          <p:cNvPr id="11" name="TextBox 11"/>
          <p:cNvSpPr txBox="1"/>
          <p:nvPr/>
        </p:nvSpPr>
        <p:spPr>
          <a:xfrm>
            <a:off x="658478" y="2156569"/>
            <a:ext cx="16509380" cy="467820"/>
          </a:xfrm>
          <a:prstGeom prst="rect">
            <a:avLst/>
          </a:prstGeom>
        </p:spPr>
        <p:txBody>
          <a:bodyPr lIns="0" tIns="0" rIns="0" bIns="0" rtlCol="0" anchor="t">
            <a:spAutoFit/>
          </a:bodyPr>
          <a:lstStyle/>
          <a:p>
            <a:pPr>
              <a:lnSpc>
                <a:spcPts val="3920"/>
              </a:lnSpc>
            </a:pPr>
            <a:r>
              <a:rPr lang="en-US" sz="2800" dirty="0">
                <a:solidFill>
                  <a:srgbClr val="000000"/>
                </a:solidFill>
                <a:latin typeface="Canva Sans Bold"/>
              </a:rPr>
              <a:t>6) </a:t>
            </a:r>
            <a:r>
              <a:rPr lang="en-US" sz="2800" u="sng" dirty="0">
                <a:solidFill>
                  <a:srgbClr val="000000"/>
                </a:solidFill>
                <a:latin typeface="Canva Sans Bold"/>
              </a:rPr>
              <a:t>Determine the association between the Proficiency in Software Tools with the Gender</a:t>
            </a:r>
          </a:p>
        </p:txBody>
      </p:sp>
      <p:sp>
        <p:nvSpPr>
          <p:cNvPr id="12" name="TextBox 12"/>
          <p:cNvSpPr txBox="1"/>
          <p:nvPr/>
        </p:nvSpPr>
        <p:spPr>
          <a:xfrm>
            <a:off x="1028700" y="3546841"/>
            <a:ext cx="15734725" cy="1424915"/>
          </a:xfrm>
          <a:prstGeom prst="rect">
            <a:avLst/>
          </a:prstGeom>
        </p:spPr>
        <p:txBody>
          <a:bodyPr lIns="0" tIns="0" rIns="0" bIns="0" rtlCol="0" anchor="t">
            <a:spAutoFit/>
          </a:bodyPr>
          <a:lstStyle/>
          <a:p>
            <a:pPr>
              <a:lnSpc>
                <a:spcPts val="3827"/>
              </a:lnSpc>
            </a:pPr>
            <a:r>
              <a:rPr lang="en-US" sz="2733">
                <a:solidFill>
                  <a:srgbClr val="000000"/>
                </a:solidFill>
                <a:latin typeface="Canva Sans"/>
              </a:rPr>
              <a:t>We can check this by using Pearson Chi-Square test. Then Hypothesis is, </a:t>
            </a:r>
          </a:p>
          <a:p>
            <a:pPr>
              <a:lnSpc>
                <a:spcPts val="3827"/>
              </a:lnSpc>
            </a:pPr>
            <a:r>
              <a:rPr lang="en-US" sz="2733">
                <a:solidFill>
                  <a:srgbClr val="000000"/>
                </a:solidFill>
                <a:latin typeface="Canva Sans"/>
              </a:rPr>
              <a:t>H0= There is no association between proficiency in Software tools with the Gender</a:t>
            </a:r>
          </a:p>
          <a:p>
            <a:pPr>
              <a:lnSpc>
                <a:spcPts val="3827"/>
              </a:lnSpc>
            </a:pPr>
            <a:endParaRPr lang="en-US" sz="2733">
              <a:solidFill>
                <a:srgbClr val="000000"/>
              </a:solidFill>
              <a:latin typeface="Canva Sans"/>
            </a:endParaRPr>
          </a:p>
        </p:txBody>
      </p:sp>
      <p:sp>
        <p:nvSpPr>
          <p:cNvPr id="13" name="TextBox 13"/>
          <p:cNvSpPr txBox="1"/>
          <p:nvPr/>
        </p:nvSpPr>
        <p:spPr>
          <a:xfrm>
            <a:off x="937259" y="4506935"/>
            <a:ext cx="16065601" cy="464820"/>
          </a:xfrm>
          <a:prstGeom prst="rect">
            <a:avLst/>
          </a:prstGeom>
        </p:spPr>
        <p:txBody>
          <a:bodyPr lIns="0" tIns="0" rIns="0" bIns="0" rtlCol="0" anchor="t">
            <a:spAutoFit/>
          </a:bodyPr>
          <a:lstStyle/>
          <a:p>
            <a:pPr>
              <a:lnSpc>
                <a:spcPts val="3779"/>
              </a:lnSpc>
            </a:pPr>
            <a:r>
              <a:rPr lang="en-US" sz="2700">
                <a:solidFill>
                  <a:srgbClr val="000000"/>
                </a:solidFill>
                <a:latin typeface="Canva Sans"/>
              </a:rPr>
              <a:t> H1= There is an association between proficiency in Software tools with the Gender</a:t>
            </a:r>
          </a:p>
        </p:txBody>
      </p:sp>
      <p:sp>
        <p:nvSpPr>
          <p:cNvPr id="14" name="TextBox 14"/>
          <p:cNvSpPr txBox="1"/>
          <p:nvPr/>
        </p:nvSpPr>
        <p:spPr>
          <a:xfrm>
            <a:off x="1506344" y="5086479"/>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Video Conferences</a:t>
            </a:r>
          </a:p>
        </p:txBody>
      </p:sp>
      <p:sp>
        <p:nvSpPr>
          <p:cNvPr id="15" name="TextBox 15"/>
          <p:cNvSpPr txBox="1"/>
          <p:nvPr/>
        </p:nvSpPr>
        <p:spPr>
          <a:xfrm>
            <a:off x="9299188" y="5250350"/>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Presentation Tools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grpSp>
        <p:nvGrpSpPr>
          <p:cNvPr id="2" name="Group 2"/>
          <p:cNvGrpSpPr/>
          <p:nvPr/>
        </p:nvGrpSpPr>
        <p:grpSpPr>
          <a:xfrm>
            <a:off x="395151" y="325208"/>
            <a:ext cx="17432159" cy="9588488"/>
            <a:chOff x="0" y="0"/>
            <a:chExt cx="5665457" cy="3116261"/>
          </a:xfrm>
        </p:grpSpPr>
        <p:sp>
          <p:nvSpPr>
            <p:cNvPr id="3" name="Freeform 3"/>
            <p:cNvSpPr/>
            <p:nvPr/>
          </p:nvSpPr>
          <p:spPr>
            <a:xfrm>
              <a:off x="0" y="0"/>
              <a:ext cx="5665457" cy="3116261"/>
            </a:xfrm>
            <a:custGeom>
              <a:avLst/>
              <a:gdLst/>
              <a:ahLst/>
              <a:cxnLst/>
              <a:rect l="l" t="t" r="r" b="b"/>
              <a:pathLst>
                <a:path w="5665457" h="3116261">
                  <a:moveTo>
                    <a:pt x="22206" y="0"/>
                  </a:moveTo>
                  <a:lnTo>
                    <a:pt x="5643251" y="0"/>
                  </a:lnTo>
                  <a:cubicBezTo>
                    <a:pt x="5655514" y="0"/>
                    <a:pt x="5665457" y="9942"/>
                    <a:pt x="5665457" y="22206"/>
                  </a:cubicBezTo>
                  <a:lnTo>
                    <a:pt x="5665457" y="3094055"/>
                  </a:lnTo>
                  <a:cubicBezTo>
                    <a:pt x="5665457" y="3106319"/>
                    <a:pt x="5655514" y="3116261"/>
                    <a:pt x="5643251" y="3116261"/>
                  </a:cubicBezTo>
                  <a:lnTo>
                    <a:pt x="22206" y="3116261"/>
                  </a:lnTo>
                  <a:cubicBezTo>
                    <a:pt x="9942" y="3116261"/>
                    <a:pt x="0" y="3106319"/>
                    <a:pt x="0" y="3094055"/>
                  </a:cubicBezTo>
                  <a:lnTo>
                    <a:pt x="0" y="22206"/>
                  </a:lnTo>
                  <a:cubicBezTo>
                    <a:pt x="0" y="9942"/>
                    <a:pt x="9942" y="0"/>
                    <a:pt x="22206" y="0"/>
                  </a:cubicBezTo>
                  <a:close/>
                </a:path>
              </a:pathLst>
            </a:custGeom>
            <a:solidFill>
              <a:srgbClr val="FFFFFF"/>
            </a:solidFill>
            <a:ln w="38100" cap="rnd">
              <a:solidFill>
                <a:srgbClr val="000000"/>
              </a:solidFill>
              <a:prstDash val="solid"/>
              <a:round/>
            </a:ln>
          </p:spPr>
          <p:txBody>
            <a:bodyPr/>
            <a:lstStyle/>
            <a:p>
              <a:endParaRPr lang="en-LK"/>
            </a:p>
          </p:txBody>
        </p:sp>
        <p:sp>
          <p:nvSpPr>
            <p:cNvPr id="4" name="TextBox 4"/>
            <p:cNvSpPr txBox="1"/>
            <p:nvPr/>
          </p:nvSpPr>
          <p:spPr>
            <a:xfrm>
              <a:off x="0" y="-47625"/>
              <a:ext cx="5665457" cy="3163886"/>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9144000" y="2845285"/>
            <a:ext cx="7726036" cy="3395231"/>
          </a:xfrm>
          <a:custGeom>
            <a:avLst/>
            <a:gdLst/>
            <a:ahLst/>
            <a:cxnLst/>
            <a:rect l="l" t="t" r="r" b="b"/>
            <a:pathLst>
              <a:path w="7726036" h="3395231">
                <a:moveTo>
                  <a:pt x="0" y="0"/>
                </a:moveTo>
                <a:lnTo>
                  <a:pt x="7726036" y="0"/>
                </a:lnTo>
                <a:lnTo>
                  <a:pt x="7726036" y="3395231"/>
                </a:lnTo>
                <a:lnTo>
                  <a:pt x="0" y="3395231"/>
                </a:lnTo>
                <a:lnTo>
                  <a:pt x="0" y="0"/>
                </a:lnTo>
                <a:close/>
              </a:path>
            </a:pathLst>
          </a:custGeom>
          <a:blipFill>
            <a:blip r:embed="rId2"/>
            <a:stretch>
              <a:fillRect/>
            </a:stretch>
          </a:blipFill>
        </p:spPr>
        <p:txBody>
          <a:bodyPr/>
          <a:lstStyle/>
          <a:p>
            <a:endParaRPr lang="en-LK"/>
          </a:p>
        </p:txBody>
      </p:sp>
      <p:sp>
        <p:nvSpPr>
          <p:cNvPr id="6" name="Freeform 6"/>
          <p:cNvSpPr/>
          <p:nvPr/>
        </p:nvSpPr>
        <p:spPr>
          <a:xfrm>
            <a:off x="680224" y="2820121"/>
            <a:ext cx="8095982" cy="3420396"/>
          </a:xfrm>
          <a:custGeom>
            <a:avLst/>
            <a:gdLst/>
            <a:ahLst/>
            <a:cxnLst/>
            <a:rect l="l" t="t" r="r" b="b"/>
            <a:pathLst>
              <a:path w="8095982" h="3420396">
                <a:moveTo>
                  <a:pt x="0" y="0"/>
                </a:moveTo>
                <a:lnTo>
                  <a:pt x="8095982" y="0"/>
                </a:lnTo>
                <a:lnTo>
                  <a:pt x="8095982" y="3420395"/>
                </a:lnTo>
                <a:lnTo>
                  <a:pt x="0" y="3420395"/>
                </a:lnTo>
                <a:lnTo>
                  <a:pt x="0" y="0"/>
                </a:lnTo>
                <a:close/>
              </a:path>
            </a:pathLst>
          </a:custGeom>
          <a:blipFill>
            <a:blip r:embed="rId3"/>
            <a:stretch>
              <a:fillRect/>
            </a:stretch>
          </a:blipFill>
        </p:spPr>
        <p:txBody>
          <a:bodyPr/>
          <a:lstStyle/>
          <a:p>
            <a:endParaRPr lang="en-LK"/>
          </a:p>
        </p:txBody>
      </p:sp>
      <p:sp>
        <p:nvSpPr>
          <p:cNvPr id="7" name="TextBox 7"/>
          <p:cNvSpPr txBox="1"/>
          <p:nvPr/>
        </p:nvSpPr>
        <p:spPr>
          <a:xfrm>
            <a:off x="2194626" y="578056"/>
            <a:ext cx="12636097" cy="2059843"/>
          </a:xfrm>
          <a:prstGeom prst="rect">
            <a:avLst/>
          </a:prstGeom>
        </p:spPr>
        <p:txBody>
          <a:bodyPr lIns="0" tIns="0" rIns="0" bIns="0" rtlCol="0" anchor="t">
            <a:spAutoFit/>
          </a:bodyPr>
          <a:lstStyle/>
          <a:p>
            <a:pPr algn="ctr">
              <a:lnSpc>
                <a:spcPts val="8273"/>
              </a:lnSpc>
            </a:pPr>
            <a:r>
              <a:rPr lang="en-US" sz="5909">
                <a:solidFill>
                  <a:srgbClr val="000000"/>
                </a:solidFill>
                <a:latin typeface="Fredoka One"/>
              </a:rPr>
              <a:t>ADVANCED ANALYSIS CONTD.</a:t>
            </a:r>
          </a:p>
          <a:p>
            <a:pPr algn="ctr">
              <a:lnSpc>
                <a:spcPts val="8273"/>
              </a:lnSpc>
            </a:pPr>
            <a:endParaRPr lang="en-US" sz="5909">
              <a:solidFill>
                <a:srgbClr val="000000"/>
              </a:solidFill>
              <a:latin typeface="Fredoka One"/>
            </a:endParaRPr>
          </a:p>
        </p:txBody>
      </p:sp>
      <p:sp>
        <p:nvSpPr>
          <p:cNvPr id="8" name="TextBox 8"/>
          <p:cNvSpPr txBox="1"/>
          <p:nvPr/>
        </p:nvSpPr>
        <p:spPr>
          <a:xfrm>
            <a:off x="680224" y="2103384"/>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Google Apps</a:t>
            </a:r>
          </a:p>
        </p:txBody>
      </p:sp>
      <p:sp>
        <p:nvSpPr>
          <p:cNvPr id="9" name="TextBox 9"/>
          <p:cNvSpPr txBox="1"/>
          <p:nvPr/>
        </p:nvSpPr>
        <p:spPr>
          <a:xfrm>
            <a:off x="9985917" y="2103384"/>
            <a:ext cx="6194503"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Documentation Tools </a:t>
            </a:r>
          </a:p>
        </p:txBody>
      </p:sp>
      <p:sp>
        <p:nvSpPr>
          <p:cNvPr id="10" name="TextBox 10"/>
          <p:cNvSpPr txBox="1"/>
          <p:nvPr/>
        </p:nvSpPr>
        <p:spPr>
          <a:xfrm>
            <a:off x="1002314" y="6811843"/>
            <a:ext cx="16283372" cy="2734496"/>
          </a:xfrm>
          <a:prstGeom prst="rect">
            <a:avLst/>
          </a:prstGeom>
        </p:spPr>
        <p:txBody>
          <a:bodyPr lIns="0" tIns="0" rIns="0" bIns="0" rtlCol="0" anchor="t">
            <a:spAutoFit/>
          </a:bodyPr>
          <a:lstStyle/>
          <a:p>
            <a:pPr algn="just">
              <a:lnSpc>
                <a:spcPts val="3629"/>
              </a:lnSpc>
            </a:pPr>
            <a:r>
              <a:rPr lang="en-US" sz="2592">
                <a:solidFill>
                  <a:srgbClr val="000000"/>
                </a:solidFill>
                <a:latin typeface="Canva Sans"/>
              </a:rPr>
              <a:t>Here we can see all software tools Pearson chi square test p-value&gt;significance level (0.05) except presentation tool . Then we do not reject this null hypothesis for all software tools except presentation tool. Therefore we have enough evidence at 5% level of significance to conclude that there is an association between proficiency in Software tool presentation tool and there is no association between proficiency in Software tool Documentation tools, Google Apps, Video Conferences  with the Gender.</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028700" y="1028700"/>
            <a:ext cx="13413204" cy="8481362"/>
            <a:chOff x="0" y="0"/>
            <a:chExt cx="4359295" cy="2756445"/>
          </a:xfrm>
        </p:grpSpPr>
        <p:sp>
          <p:nvSpPr>
            <p:cNvPr id="6" name="Freeform 6"/>
            <p:cNvSpPr/>
            <p:nvPr/>
          </p:nvSpPr>
          <p:spPr>
            <a:xfrm>
              <a:off x="0" y="0"/>
              <a:ext cx="4359295" cy="2756445"/>
            </a:xfrm>
            <a:custGeom>
              <a:avLst/>
              <a:gdLst/>
              <a:ahLst/>
              <a:cxnLst/>
              <a:rect l="l" t="t" r="r" b="b"/>
              <a:pathLst>
                <a:path w="4359295" h="2756445">
                  <a:moveTo>
                    <a:pt x="28859" y="0"/>
                  </a:moveTo>
                  <a:lnTo>
                    <a:pt x="4330436" y="0"/>
                  </a:lnTo>
                  <a:cubicBezTo>
                    <a:pt x="4346374" y="0"/>
                    <a:pt x="4359295" y="12921"/>
                    <a:pt x="4359295" y="28859"/>
                  </a:cubicBezTo>
                  <a:lnTo>
                    <a:pt x="4359295" y="2727586"/>
                  </a:lnTo>
                  <a:cubicBezTo>
                    <a:pt x="4359295" y="2735240"/>
                    <a:pt x="4356255" y="2742580"/>
                    <a:pt x="4350843" y="2747992"/>
                  </a:cubicBezTo>
                  <a:cubicBezTo>
                    <a:pt x="4345430" y="2753405"/>
                    <a:pt x="4338090" y="2756445"/>
                    <a:pt x="4330436" y="2756445"/>
                  </a:cubicBezTo>
                  <a:lnTo>
                    <a:pt x="28859" y="2756445"/>
                  </a:lnTo>
                  <a:cubicBezTo>
                    <a:pt x="21205" y="2756445"/>
                    <a:pt x="13865" y="2753405"/>
                    <a:pt x="8453" y="2747992"/>
                  </a:cubicBezTo>
                  <a:cubicBezTo>
                    <a:pt x="3041" y="2742580"/>
                    <a:pt x="0" y="2735240"/>
                    <a:pt x="0" y="2727586"/>
                  </a:cubicBezTo>
                  <a:lnTo>
                    <a:pt x="0" y="28859"/>
                  </a:lnTo>
                  <a:cubicBezTo>
                    <a:pt x="0" y="21205"/>
                    <a:pt x="3041" y="13865"/>
                    <a:pt x="8453" y="8453"/>
                  </a:cubicBezTo>
                  <a:cubicBezTo>
                    <a:pt x="13865" y="3041"/>
                    <a:pt x="21205" y="0"/>
                    <a:pt x="28859"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4359295" cy="2804070"/>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3189242" y="4543818"/>
            <a:ext cx="4813662" cy="6261674"/>
          </a:xfrm>
          <a:custGeom>
            <a:avLst/>
            <a:gdLst/>
            <a:ahLst/>
            <a:cxnLst/>
            <a:rect l="l" t="t" r="r" b="b"/>
            <a:pathLst>
              <a:path w="4813662" h="6261674">
                <a:moveTo>
                  <a:pt x="0" y="0"/>
                </a:moveTo>
                <a:lnTo>
                  <a:pt x="4813662" y="0"/>
                </a:lnTo>
                <a:lnTo>
                  <a:pt x="4813662" y="6261674"/>
                </a:lnTo>
                <a:lnTo>
                  <a:pt x="0" y="626167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LK"/>
          </a:p>
        </p:txBody>
      </p:sp>
      <p:sp>
        <p:nvSpPr>
          <p:cNvPr id="9" name="TextBox 9"/>
          <p:cNvSpPr txBox="1"/>
          <p:nvPr/>
        </p:nvSpPr>
        <p:spPr>
          <a:xfrm>
            <a:off x="2477816" y="1946536"/>
            <a:ext cx="10514971" cy="1285875"/>
          </a:xfrm>
          <a:prstGeom prst="rect">
            <a:avLst/>
          </a:prstGeom>
        </p:spPr>
        <p:txBody>
          <a:bodyPr lIns="0" tIns="0" rIns="0" bIns="0" rtlCol="0" anchor="t">
            <a:spAutoFit/>
          </a:bodyPr>
          <a:lstStyle/>
          <a:p>
            <a:pPr algn="ctr">
              <a:lnSpc>
                <a:spcPts val="10500"/>
              </a:lnSpc>
            </a:pPr>
            <a:r>
              <a:rPr lang="en-US" sz="7500">
                <a:solidFill>
                  <a:srgbClr val="000000"/>
                </a:solidFill>
                <a:latin typeface="Fredoka One"/>
              </a:rPr>
              <a:t>CONCLUSIONS</a:t>
            </a:r>
          </a:p>
        </p:txBody>
      </p:sp>
      <p:sp>
        <p:nvSpPr>
          <p:cNvPr id="10" name="TextBox 10"/>
          <p:cNvSpPr txBox="1"/>
          <p:nvPr/>
        </p:nvSpPr>
        <p:spPr>
          <a:xfrm>
            <a:off x="1793260" y="3810421"/>
            <a:ext cx="10956789" cy="5124450"/>
          </a:xfrm>
          <a:prstGeom prst="rect">
            <a:avLst/>
          </a:prstGeom>
        </p:spPr>
        <p:txBody>
          <a:bodyPr lIns="0" tIns="0" rIns="0" bIns="0" rtlCol="0" anchor="t">
            <a:spAutoFit/>
          </a:bodyPr>
          <a:lstStyle/>
          <a:p>
            <a:pPr marL="647700" lvl="1" indent="-323850" algn="just">
              <a:lnSpc>
                <a:spcPts val="4500"/>
              </a:lnSpc>
              <a:buFont typeface="Arial"/>
              <a:buChar char="•"/>
            </a:pPr>
            <a:r>
              <a:rPr lang="en-US" sz="3000">
                <a:solidFill>
                  <a:srgbClr val="000000"/>
                </a:solidFill>
                <a:latin typeface="Raleway"/>
              </a:rPr>
              <a:t>Power BI and Tabulae was not used by the majority of the respondents unlike R, Python, Minitab and SPSS regardless the fact both of them being vastly used in the industry.</a:t>
            </a:r>
          </a:p>
          <a:p>
            <a:pPr marL="647700" lvl="1" indent="-323850" algn="just">
              <a:lnSpc>
                <a:spcPts val="4500"/>
              </a:lnSpc>
              <a:buFont typeface="Arial"/>
              <a:buChar char="•"/>
            </a:pPr>
            <a:r>
              <a:rPr lang="en-US" sz="3000">
                <a:solidFill>
                  <a:srgbClr val="000000"/>
                </a:solidFill>
                <a:latin typeface="Raleway"/>
              </a:rPr>
              <a:t>Each specialization tend to prefer one software over the others for data cleaning, analysis and visualization.</a:t>
            </a:r>
          </a:p>
          <a:p>
            <a:pPr marL="647700" lvl="1" indent="-323850" algn="just">
              <a:lnSpc>
                <a:spcPts val="4500"/>
              </a:lnSpc>
              <a:buFont typeface="Arial"/>
              <a:buChar char="•"/>
            </a:pPr>
            <a:r>
              <a:rPr lang="en-US" sz="3000">
                <a:solidFill>
                  <a:srgbClr val="000000"/>
                </a:solidFill>
                <a:latin typeface="Raleway"/>
              </a:rPr>
              <a:t>There’s a difference in GPA for different proficiencies in R/Python other statistical software did not show such tendencies.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965266" y="92835"/>
            <a:ext cx="15776240" cy="10078056"/>
            <a:chOff x="0" y="0"/>
            <a:chExt cx="5127282" cy="3275371"/>
          </a:xfrm>
        </p:grpSpPr>
        <p:sp>
          <p:nvSpPr>
            <p:cNvPr id="6" name="Freeform 6"/>
            <p:cNvSpPr/>
            <p:nvPr/>
          </p:nvSpPr>
          <p:spPr>
            <a:xfrm>
              <a:off x="0" y="0"/>
              <a:ext cx="5127282" cy="3275371"/>
            </a:xfrm>
            <a:custGeom>
              <a:avLst/>
              <a:gdLst/>
              <a:ahLst/>
              <a:cxnLst/>
              <a:rect l="l" t="t" r="r" b="b"/>
              <a:pathLst>
                <a:path w="5127282" h="3275371">
                  <a:moveTo>
                    <a:pt x="24537" y="0"/>
                  </a:moveTo>
                  <a:lnTo>
                    <a:pt x="5102746" y="0"/>
                  </a:lnTo>
                  <a:cubicBezTo>
                    <a:pt x="5116297" y="0"/>
                    <a:pt x="5127282" y="10985"/>
                    <a:pt x="5127282" y="24537"/>
                  </a:cubicBezTo>
                  <a:lnTo>
                    <a:pt x="5127282" y="3250834"/>
                  </a:lnTo>
                  <a:cubicBezTo>
                    <a:pt x="5127282" y="3264386"/>
                    <a:pt x="5116297" y="3275371"/>
                    <a:pt x="5102746" y="3275371"/>
                  </a:cubicBezTo>
                  <a:lnTo>
                    <a:pt x="24537" y="3275371"/>
                  </a:lnTo>
                  <a:cubicBezTo>
                    <a:pt x="10985" y="3275371"/>
                    <a:pt x="0" y="3264386"/>
                    <a:pt x="0" y="3250834"/>
                  </a:cubicBezTo>
                  <a:lnTo>
                    <a:pt x="0" y="24537"/>
                  </a:lnTo>
                  <a:cubicBezTo>
                    <a:pt x="0" y="10985"/>
                    <a:pt x="10985" y="0"/>
                    <a:pt x="24537"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127282" cy="3322996"/>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0" y="6010088"/>
            <a:ext cx="3619337" cy="4276912"/>
          </a:xfrm>
          <a:custGeom>
            <a:avLst/>
            <a:gdLst/>
            <a:ahLst/>
            <a:cxnLst/>
            <a:rect l="l" t="t" r="r" b="b"/>
            <a:pathLst>
              <a:path w="3619337" h="4276912">
                <a:moveTo>
                  <a:pt x="0" y="0"/>
                </a:moveTo>
                <a:lnTo>
                  <a:pt x="3619337" y="0"/>
                </a:lnTo>
                <a:lnTo>
                  <a:pt x="3619337" y="4276912"/>
                </a:lnTo>
                <a:lnTo>
                  <a:pt x="0" y="427691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LK"/>
          </a:p>
        </p:txBody>
      </p:sp>
      <p:sp>
        <p:nvSpPr>
          <p:cNvPr id="9" name="TextBox 9"/>
          <p:cNvSpPr txBox="1"/>
          <p:nvPr/>
        </p:nvSpPr>
        <p:spPr>
          <a:xfrm>
            <a:off x="2729826" y="1696800"/>
            <a:ext cx="13666036" cy="1111250"/>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CONCLUSIONS CONTD.</a:t>
            </a:r>
          </a:p>
        </p:txBody>
      </p:sp>
      <p:sp>
        <p:nvSpPr>
          <p:cNvPr id="10" name="TextBox 10"/>
          <p:cNvSpPr txBox="1"/>
          <p:nvPr/>
        </p:nvSpPr>
        <p:spPr>
          <a:xfrm>
            <a:off x="3619337" y="3458572"/>
            <a:ext cx="12776525" cy="5840095"/>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000000"/>
                </a:solidFill>
                <a:latin typeface="Raleway"/>
              </a:rPr>
              <a:t>Other software tools like Zoom, MS Office usage had no effect on the GPA which is used as the academic performance indicator.</a:t>
            </a:r>
          </a:p>
          <a:p>
            <a:pPr marL="647700" lvl="1" indent="-323850" algn="just">
              <a:lnSpc>
                <a:spcPts val="4200"/>
              </a:lnSpc>
              <a:buFont typeface="Arial"/>
              <a:buChar char="•"/>
            </a:pPr>
            <a:r>
              <a:rPr lang="en-US" sz="3000">
                <a:solidFill>
                  <a:srgbClr val="000000"/>
                </a:solidFill>
                <a:latin typeface="Raleway"/>
              </a:rPr>
              <a:t>There is an association between the usage and proficiency of statistical software.</a:t>
            </a:r>
          </a:p>
          <a:p>
            <a:pPr marL="647700" lvl="1" indent="-323850" algn="just">
              <a:lnSpc>
                <a:spcPts val="4200"/>
              </a:lnSpc>
              <a:buFont typeface="Arial"/>
              <a:buChar char="•"/>
            </a:pPr>
            <a:r>
              <a:rPr lang="en-US" sz="3000">
                <a:solidFill>
                  <a:srgbClr val="000000"/>
                </a:solidFill>
                <a:latin typeface="Raleway"/>
              </a:rPr>
              <a:t>Usage and the proficiency of video conferencing tools and google apps has an association but no such evidence for documenting and presentation tools.</a:t>
            </a:r>
          </a:p>
          <a:p>
            <a:pPr marL="647700" lvl="1" indent="-323850" algn="just">
              <a:lnSpc>
                <a:spcPts val="4200"/>
              </a:lnSpc>
              <a:buFont typeface="Arial"/>
              <a:buChar char="•"/>
            </a:pPr>
            <a:r>
              <a:rPr lang="en-US" sz="3000">
                <a:solidFill>
                  <a:srgbClr val="000000"/>
                </a:solidFill>
                <a:latin typeface="Raleway"/>
              </a:rPr>
              <a:t>Gender had no effect on the technological literacy of statistical software however there is an effect of gender on the literacy of presentation tools.</a:t>
            </a:r>
          </a:p>
          <a:p>
            <a:pPr algn="just">
              <a:lnSpc>
                <a:spcPts val="4060"/>
              </a:lnSpc>
            </a:pPr>
            <a:endParaRPr lang="en-US" sz="3000">
              <a:solidFill>
                <a:srgbClr val="000000"/>
              </a:solidFill>
              <a:latin typeface="Raleway"/>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285140" y="1028829"/>
            <a:ext cx="15974160" cy="8229600"/>
            <a:chOff x="0" y="0"/>
            <a:chExt cx="5191607" cy="2674622"/>
          </a:xfrm>
        </p:grpSpPr>
        <p:sp>
          <p:nvSpPr>
            <p:cNvPr id="6" name="Freeform 6"/>
            <p:cNvSpPr/>
            <p:nvPr/>
          </p:nvSpPr>
          <p:spPr>
            <a:xfrm>
              <a:off x="0" y="0"/>
              <a:ext cx="5191607" cy="2674622"/>
            </a:xfrm>
            <a:custGeom>
              <a:avLst/>
              <a:gdLst/>
              <a:ahLst/>
              <a:cxnLst/>
              <a:rect l="l" t="t" r="r" b="b"/>
              <a:pathLst>
                <a:path w="5191607" h="2674622">
                  <a:moveTo>
                    <a:pt x="24233" y="0"/>
                  </a:moveTo>
                  <a:lnTo>
                    <a:pt x="5167374" y="0"/>
                  </a:lnTo>
                  <a:cubicBezTo>
                    <a:pt x="5173801" y="0"/>
                    <a:pt x="5179965" y="2553"/>
                    <a:pt x="5184509" y="7098"/>
                  </a:cubicBezTo>
                  <a:cubicBezTo>
                    <a:pt x="5189054" y="11642"/>
                    <a:pt x="5191607" y="17806"/>
                    <a:pt x="5191607" y="24233"/>
                  </a:cubicBezTo>
                  <a:lnTo>
                    <a:pt x="5191607" y="2650390"/>
                  </a:lnTo>
                  <a:cubicBezTo>
                    <a:pt x="5191607" y="2656817"/>
                    <a:pt x="5189054" y="2662980"/>
                    <a:pt x="5184509" y="2667525"/>
                  </a:cubicBezTo>
                  <a:cubicBezTo>
                    <a:pt x="5179965" y="2672069"/>
                    <a:pt x="5173801" y="2674622"/>
                    <a:pt x="5167374" y="2674622"/>
                  </a:cubicBezTo>
                  <a:lnTo>
                    <a:pt x="24233" y="2674622"/>
                  </a:lnTo>
                  <a:cubicBezTo>
                    <a:pt x="10849" y="2674622"/>
                    <a:pt x="0" y="2663773"/>
                    <a:pt x="0" y="2650390"/>
                  </a:cubicBezTo>
                  <a:lnTo>
                    <a:pt x="0" y="24233"/>
                  </a:lnTo>
                  <a:cubicBezTo>
                    <a:pt x="0" y="17806"/>
                    <a:pt x="2553" y="11642"/>
                    <a:pt x="7098" y="7098"/>
                  </a:cubicBezTo>
                  <a:cubicBezTo>
                    <a:pt x="11642" y="2553"/>
                    <a:pt x="17806" y="0"/>
                    <a:pt x="24233"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191607" cy="2722247"/>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2163098" y="1797990"/>
            <a:ext cx="14218244" cy="1111250"/>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LIMITATIONS AND FUTURE WORK</a:t>
            </a:r>
          </a:p>
        </p:txBody>
      </p:sp>
      <p:sp>
        <p:nvSpPr>
          <p:cNvPr id="9" name="TextBox 9"/>
          <p:cNvSpPr txBox="1"/>
          <p:nvPr/>
        </p:nvSpPr>
        <p:spPr>
          <a:xfrm>
            <a:off x="4583785" y="3395512"/>
            <a:ext cx="10810534" cy="5136515"/>
          </a:xfrm>
          <a:prstGeom prst="rect">
            <a:avLst/>
          </a:prstGeom>
        </p:spPr>
        <p:txBody>
          <a:bodyPr lIns="0" tIns="0" rIns="0" bIns="0" rtlCol="0" anchor="t">
            <a:spAutoFit/>
          </a:bodyPr>
          <a:lstStyle/>
          <a:p>
            <a:pPr algn="just">
              <a:lnSpc>
                <a:spcPts val="4060"/>
              </a:lnSpc>
            </a:pPr>
            <a:r>
              <a:rPr lang="en-US" sz="2900">
                <a:solidFill>
                  <a:srgbClr val="000000"/>
                </a:solidFill>
                <a:latin typeface="Raleway Bold"/>
              </a:rPr>
              <a:t>LIMITATIONS</a:t>
            </a:r>
          </a:p>
          <a:p>
            <a:pPr marL="626111" lvl="1" indent="-313055" algn="just">
              <a:lnSpc>
                <a:spcPts val="4060"/>
              </a:lnSpc>
              <a:buFont typeface="Arial"/>
              <a:buChar char="•"/>
            </a:pPr>
            <a:r>
              <a:rPr lang="en-US" sz="2900">
                <a:solidFill>
                  <a:srgbClr val="000000"/>
                </a:solidFill>
                <a:latin typeface="Raleway"/>
              </a:rPr>
              <a:t>Convenience sampling of only 54 observations are used to identify associations present and majority belongs to Applied statistics which could lead to biased results.</a:t>
            </a:r>
          </a:p>
          <a:p>
            <a:pPr marL="626111" lvl="1" indent="-313055" algn="just">
              <a:lnSpc>
                <a:spcPts val="4060"/>
              </a:lnSpc>
              <a:buFont typeface="Arial"/>
              <a:buChar char="•"/>
            </a:pPr>
            <a:r>
              <a:rPr lang="en-US" sz="2900">
                <a:solidFill>
                  <a:srgbClr val="000000"/>
                </a:solidFill>
                <a:latin typeface="Raleway"/>
              </a:rPr>
              <a:t>Technological literacy is only measured through proficiency ratings in different software tools and their usage. </a:t>
            </a:r>
          </a:p>
          <a:p>
            <a:pPr marL="626111" lvl="1" indent="-313055" algn="just">
              <a:lnSpc>
                <a:spcPts val="4060"/>
              </a:lnSpc>
              <a:buFont typeface="Arial"/>
              <a:buChar char="•"/>
            </a:pPr>
            <a:r>
              <a:rPr lang="en-US" sz="2900">
                <a:solidFill>
                  <a:srgbClr val="000000"/>
                </a:solidFill>
                <a:latin typeface="Raleway"/>
              </a:rPr>
              <a:t>As the ratings are self scored they are not 100% reliable measurements.</a:t>
            </a:r>
          </a:p>
          <a:p>
            <a:pPr algn="just">
              <a:lnSpc>
                <a:spcPts val="4060"/>
              </a:lnSpc>
            </a:pPr>
            <a:endParaRPr lang="en-US" sz="2900">
              <a:solidFill>
                <a:srgbClr val="000000"/>
              </a:solidFill>
              <a:latin typeface="Raleway"/>
            </a:endParaRPr>
          </a:p>
        </p:txBody>
      </p:sp>
      <p:sp>
        <p:nvSpPr>
          <p:cNvPr id="10" name="Freeform 10"/>
          <p:cNvSpPr/>
          <p:nvPr/>
        </p:nvSpPr>
        <p:spPr>
          <a:xfrm>
            <a:off x="1396422" y="5671626"/>
            <a:ext cx="3513674" cy="3194249"/>
          </a:xfrm>
          <a:custGeom>
            <a:avLst/>
            <a:gdLst/>
            <a:ahLst/>
            <a:cxnLst/>
            <a:rect l="l" t="t" r="r" b="b"/>
            <a:pathLst>
              <a:path w="3513674" h="3194249">
                <a:moveTo>
                  <a:pt x="0" y="0"/>
                </a:moveTo>
                <a:lnTo>
                  <a:pt x="3513674" y="0"/>
                </a:lnTo>
                <a:lnTo>
                  <a:pt x="3513674" y="3194249"/>
                </a:lnTo>
                <a:lnTo>
                  <a:pt x="0" y="31942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LK"/>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285140" y="1028829"/>
            <a:ext cx="15974160" cy="8229600"/>
            <a:chOff x="0" y="0"/>
            <a:chExt cx="5191607" cy="2674622"/>
          </a:xfrm>
        </p:grpSpPr>
        <p:sp>
          <p:nvSpPr>
            <p:cNvPr id="6" name="Freeform 6"/>
            <p:cNvSpPr/>
            <p:nvPr/>
          </p:nvSpPr>
          <p:spPr>
            <a:xfrm>
              <a:off x="0" y="0"/>
              <a:ext cx="5191607" cy="2674622"/>
            </a:xfrm>
            <a:custGeom>
              <a:avLst/>
              <a:gdLst/>
              <a:ahLst/>
              <a:cxnLst/>
              <a:rect l="l" t="t" r="r" b="b"/>
              <a:pathLst>
                <a:path w="5191607" h="2674622">
                  <a:moveTo>
                    <a:pt x="24233" y="0"/>
                  </a:moveTo>
                  <a:lnTo>
                    <a:pt x="5167374" y="0"/>
                  </a:lnTo>
                  <a:cubicBezTo>
                    <a:pt x="5173801" y="0"/>
                    <a:pt x="5179965" y="2553"/>
                    <a:pt x="5184509" y="7098"/>
                  </a:cubicBezTo>
                  <a:cubicBezTo>
                    <a:pt x="5189054" y="11642"/>
                    <a:pt x="5191607" y="17806"/>
                    <a:pt x="5191607" y="24233"/>
                  </a:cubicBezTo>
                  <a:lnTo>
                    <a:pt x="5191607" y="2650390"/>
                  </a:lnTo>
                  <a:cubicBezTo>
                    <a:pt x="5191607" y="2656817"/>
                    <a:pt x="5189054" y="2662980"/>
                    <a:pt x="5184509" y="2667525"/>
                  </a:cubicBezTo>
                  <a:cubicBezTo>
                    <a:pt x="5179965" y="2672069"/>
                    <a:pt x="5173801" y="2674622"/>
                    <a:pt x="5167374" y="2674622"/>
                  </a:cubicBezTo>
                  <a:lnTo>
                    <a:pt x="24233" y="2674622"/>
                  </a:lnTo>
                  <a:cubicBezTo>
                    <a:pt x="10849" y="2674622"/>
                    <a:pt x="0" y="2663773"/>
                    <a:pt x="0" y="2650390"/>
                  </a:cubicBezTo>
                  <a:lnTo>
                    <a:pt x="0" y="24233"/>
                  </a:lnTo>
                  <a:cubicBezTo>
                    <a:pt x="0" y="17806"/>
                    <a:pt x="2553" y="11642"/>
                    <a:pt x="7098" y="7098"/>
                  </a:cubicBezTo>
                  <a:cubicBezTo>
                    <a:pt x="11642" y="2553"/>
                    <a:pt x="17806" y="0"/>
                    <a:pt x="24233"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191607" cy="2722247"/>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2163098" y="1797990"/>
            <a:ext cx="14218244" cy="1111250"/>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LIMITATIONS AND FUTURE WORK</a:t>
            </a:r>
          </a:p>
        </p:txBody>
      </p:sp>
      <p:sp>
        <p:nvSpPr>
          <p:cNvPr id="9" name="TextBox 9"/>
          <p:cNvSpPr txBox="1"/>
          <p:nvPr/>
        </p:nvSpPr>
        <p:spPr>
          <a:xfrm>
            <a:off x="2163098" y="3807099"/>
            <a:ext cx="10284053" cy="3593465"/>
          </a:xfrm>
          <a:prstGeom prst="rect">
            <a:avLst/>
          </a:prstGeom>
        </p:spPr>
        <p:txBody>
          <a:bodyPr lIns="0" tIns="0" rIns="0" bIns="0" rtlCol="0" anchor="t">
            <a:spAutoFit/>
          </a:bodyPr>
          <a:lstStyle/>
          <a:p>
            <a:pPr algn="just">
              <a:lnSpc>
                <a:spcPts val="4060"/>
              </a:lnSpc>
            </a:pPr>
            <a:r>
              <a:rPr lang="en-US" sz="2900">
                <a:solidFill>
                  <a:srgbClr val="000000"/>
                </a:solidFill>
                <a:latin typeface="Raleway Bold"/>
              </a:rPr>
              <a:t>FUTURE WORK</a:t>
            </a:r>
          </a:p>
          <a:p>
            <a:pPr marL="626111" lvl="1" indent="-313055" algn="just">
              <a:lnSpc>
                <a:spcPts val="4060"/>
              </a:lnSpc>
              <a:buFont typeface="Arial"/>
              <a:buChar char="•"/>
            </a:pPr>
            <a:r>
              <a:rPr lang="en-US" sz="2900">
                <a:solidFill>
                  <a:srgbClr val="000000"/>
                </a:solidFill>
                <a:latin typeface="Raleway"/>
              </a:rPr>
              <a:t>Use of standard skill assessment methods instead of self scoring to measure the proficiency in different software.</a:t>
            </a:r>
          </a:p>
          <a:p>
            <a:pPr marL="626111" lvl="1" indent="-313055" algn="just">
              <a:lnSpc>
                <a:spcPts val="4060"/>
              </a:lnSpc>
              <a:buFont typeface="Arial"/>
              <a:buChar char="•"/>
            </a:pPr>
            <a:r>
              <a:rPr lang="en-US" sz="2900">
                <a:solidFill>
                  <a:srgbClr val="000000"/>
                </a:solidFill>
                <a:latin typeface="Raleway"/>
              </a:rPr>
              <a:t>Expand the target population to study how the tech literacy associate with academic performance of undergraduates in general.</a:t>
            </a:r>
          </a:p>
        </p:txBody>
      </p:sp>
      <p:sp>
        <p:nvSpPr>
          <p:cNvPr id="10" name="Freeform 10"/>
          <p:cNvSpPr/>
          <p:nvPr/>
        </p:nvSpPr>
        <p:spPr>
          <a:xfrm>
            <a:off x="12447151" y="4099076"/>
            <a:ext cx="4812149" cy="5159224"/>
          </a:xfrm>
          <a:custGeom>
            <a:avLst/>
            <a:gdLst/>
            <a:ahLst/>
            <a:cxnLst/>
            <a:rect l="l" t="t" r="r" b="b"/>
            <a:pathLst>
              <a:path w="4812149" h="5159224">
                <a:moveTo>
                  <a:pt x="0" y="0"/>
                </a:moveTo>
                <a:lnTo>
                  <a:pt x="4812149" y="0"/>
                </a:lnTo>
                <a:lnTo>
                  <a:pt x="4812149" y="5159224"/>
                </a:lnTo>
                <a:lnTo>
                  <a:pt x="0" y="515922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LK"/>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028700" y="1028700"/>
            <a:ext cx="16230600" cy="8229600"/>
            <a:chOff x="0" y="0"/>
            <a:chExt cx="5274950" cy="2674622"/>
          </a:xfrm>
        </p:grpSpPr>
        <p:sp>
          <p:nvSpPr>
            <p:cNvPr id="6" name="Freeform 6"/>
            <p:cNvSpPr/>
            <p:nvPr/>
          </p:nvSpPr>
          <p:spPr>
            <a:xfrm>
              <a:off x="0" y="0"/>
              <a:ext cx="5274950" cy="2674622"/>
            </a:xfrm>
            <a:custGeom>
              <a:avLst/>
              <a:gdLst/>
              <a:ahLst/>
              <a:cxnLst/>
              <a:rect l="l" t="t" r="r" b="b"/>
              <a:pathLst>
                <a:path w="5274950" h="2674622">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274950" cy="2722247"/>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223461" y="4236090"/>
            <a:ext cx="6980942" cy="6631895"/>
          </a:xfrm>
          <a:custGeom>
            <a:avLst/>
            <a:gdLst/>
            <a:ahLst/>
            <a:cxnLst/>
            <a:rect l="l" t="t" r="r" b="b"/>
            <a:pathLst>
              <a:path w="6980942" h="6631895">
                <a:moveTo>
                  <a:pt x="0" y="0"/>
                </a:moveTo>
                <a:lnTo>
                  <a:pt x="6980941" y="0"/>
                </a:lnTo>
                <a:lnTo>
                  <a:pt x="6980941" y="6631895"/>
                </a:lnTo>
                <a:lnTo>
                  <a:pt x="0" y="663189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LK"/>
          </a:p>
        </p:txBody>
      </p:sp>
      <p:sp>
        <p:nvSpPr>
          <p:cNvPr id="9" name="Freeform 9"/>
          <p:cNvSpPr/>
          <p:nvPr/>
        </p:nvSpPr>
        <p:spPr>
          <a:xfrm>
            <a:off x="12308231" y="4052668"/>
            <a:ext cx="5694673" cy="7407705"/>
          </a:xfrm>
          <a:custGeom>
            <a:avLst/>
            <a:gdLst/>
            <a:ahLst/>
            <a:cxnLst/>
            <a:rect l="l" t="t" r="r" b="b"/>
            <a:pathLst>
              <a:path w="5694673" h="7407705">
                <a:moveTo>
                  <a:pt x="0" y="0"/>
                </a:moveTo>
                <a:lnTo>
                  <a:pt x="5694673" y="0"/>
                </a:lnTo>
                <a:lnTo>
                  <a:pt x="5694673" y="7407705"/>
                </a:lnTo>
                <a:lnTo>
                  <a:pt x="0" y="740770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LK"/>
          </a:p>
        </p:txBody>
      </p:sp>
      <p:sp>
        <p:nvSpPr>
          <p:cNvPr id="10" name="TextBox 10"/>
          <p:cNvSpPr txBox="1"/>
          <p:nvPr/>
        </p:nvSpPr>
        <p:spPr>
          <a:xfrm>
            <a:off x="5634491" y="2303502"/>
            <a:ext cx="10403200" cy="1698626"/>
          </a:xfrm>
          <a:prstGeom prst="rect">
            <a:avLst/>
          </a:prstGeom>
        </p:spPr>
        <p:txBody>
          <a:bodyPr lIns="0" tIns="0" rIns="0" bIns="0" rtlCol="0" anchor="t">
            <a:spAutoFit/>
          </a:bodyPr>
          <a:lstStyle/>
          <a:p>
            <a:pPr algn="r">
              <a:lnSpc>
                <a:spcPts val="13999"/>
              </a:lnSpc>
            </a:pPr>
            <a:r>
              <a:rPr lang="en-US" sz="9999">
                <a:solidFill>
                  <a:srgbClr val="000000"/>
                </a:solidFill>
                <a:latin typeface="Fredoka One"/>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674093" y="1028700"/>
            <a:ext cx="15648641" cy="8750707"/>
            <a:chOff x="0" y="0"/>
            <a:chExt cx="5085813" cy="2843982"/>
          </a:xfrm>
        </p:grpSpPr>
        <p:sp>
          <p:nvSpPr>
            <p:cNvPr id="6" name="Freeform 6"/>
            <p:cNvSpPr/>
            <p:nvPr/>
          </p:nvSpPr>
          <p:spPr>
            <a:xfrm>
              <a:off x="0" y="0"/>
              <a:ext cx="5085812" cy="2843982"/>
            </a:xfrm>
            <a:custGeom>
              <a:avLst/>
              <a:gdLst/>
              <a:ahLst/>
              <a:cxnLst/>
              <a:rect l="l" t="t" r="r" b="b"/>
              <a:pathLst>
                <a:path w="5085812" h="2843982">
                  <a:moveTo>
                    <a:pt x="24737" y="0"/>
                  </a:moveTo>
                  <a:lnTo>
                    <a:pt x="5061076" y="0"/>
                  </a:lnTo>
                  <a:cubicBezTo>
                    <a:pt x="5074738" y="0"/>
                    <a:pt x="5085812" y="11075"/>
                    <a:pt x="5085812" y="24737"/>
                  </a:cubicBezTo>
                  <a:lnTo>
                    <a:pt x="5085812" y="2819246"/>
                  </a:lnTo>
                  <a:cubicBezTo>
                    <a:pt x="5085812" y="2832908"/>
                    <a:pt x="5074738" y="2843982"/>
                    <a:pt x="5061076" y="2843982"/>
                  </a:cubicBezTo>
                  <a:lnTo>
                    <a:pt x="24737" y="2843982"/>
                  </a:lnTo>
                  <a:cubicBezTo>
                    <a:pt x="11075" y="2843982"/>
                    <a:pt x="0" y="2832908"/>
                    <a:pt x="0" y="2819246"/>
                  </a:cubicBezTo>
                  <a:lnTo>
                    <a:pt x="0" y="24737"/>
                  </a:lnTo>
                  <a:cubicBezTo>
                    <a:pt x="0" y="11075"/>
                    <a:pt x="11075" y="0"/>
                    <a:pt x="24737"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085813" cy="2891607"/>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2011725" y="3244016"/>
            <a:ext cx="12796955" cy="5217795"/>
          </a:xfrm>
          <a:prstGeom prst="rect">
            <a:avLst/>
          </a:prstGeom>
        </p:spPr>
        <p:txBody>
          <a:bodyPr lIns="0" tIns="0" rIns="0" bIns="0" rtlCol="0" anchor="t">
            <a:spAutoFit/>
          </a:bodyPr>
          <a:lstStyle/>
          <a:p>
            <a:pPr algn="just">
              <a:lnSpc>
                <a:spcPts val="4199"/>
              </a:lnSpc>
            </a:pPr>
            <a:r>
              <a:rPr lang="en-US" sz="2799">
                <a:solidFill>
                  <a:srgbClr val="000000"/>
                </a:solidFill>
                <a:latin typeface="Raleway Bold"/>
              </a:rPr>
              <a:t>Objectives : </a:t>
            </a:r>
          </a:p>
          <a:p>
            <a:pPr marL="604518" lvl="1" indent="-302259" algn="just">
              <a:lnSpc>
                <a:spcPts val="4199"/>
              </a:lnSpc>
              <a:buFont typeface="Arial"/>
              <a:buChar char="•"/>
            </a:pPr>
            <a:r>
              <a:rPr lang="en-US" sz="2799">
                <a:solidFill>
                  <a:srgbClr val="000000"/>
                </a:solidFill>
                <a:latin typeface="Raleway"/>
              </a:rPr>
              <a:t>To identify the most used statistical software by the statistics undergraduates. </a:t>
            </a:r>
          </a:p>
          <a:p>
            <a:pPr marL="604518" lvl="1" indent="-302259" algn="just">
              <a:lnSpc>
                <a:spcPts val="4199"/>
              </a:lnSpc>
              <a:buFont typeface="Arial"/>
              <a:buChar char="•"/>
            </a:pPr>
            <a:r>
              <a:rPr lang="en-US" sz="2799">
                <a:solidFill>
                  <a:srgbClr val="000000"/>
                </a:solidFill>
                <a:latin typeface="Raleway"/>
              </a:rPr>
              <a:t>To identify the usage of different Statistical Software for data cleaning, analysis and visualization by the specialization groups.</a:t>
            </a:r>
          </a:p>
          <a:p>
            <a:pPr marL="604518" lvl="1" indent="-302259" algn="just">
              <a:lnSpc>
                <a:spcPts val="4199"/>
              </a:lnSpc>
              <a:buFont typeface="Arial"/>
              <a:buChar char="•"/>
            </a:pPr>
            <a:r>
              <a:rPr lang="en-US" sz="2799">
                <a:solidFill>
                  <a:srgbClr val="000000"/>
                </a:solidFill>
                <a:latin typeface="Raleway"/>
              </a:rPr>
              <a:t>To compare the usage and proficiency in different types of software.</a:t>
            </a:r>
          </a:p>
          <a:p>
            <a:pPr marL="604518" lvl="1" indent="-302259" algn="just">
              <a:lnSpc>
                <a:spcPts val="4199"/>
              </a:lnSpc>
              <a:buFont typeface="Arial"/>
              <a:buChar char="•"/>
            </a:pPr>
            <a:r>
              <a:rPr lang="en-US" sz="2799">
                <a:solidFill>
                  <a:srgbClr val="000000"/>
                </a:solidFill>
                <a:latin typeface="Raleway"/>
              </a:rPr>
              <a:t>To determine the association of proficiency in different software with the GPA.</a:t>
            </a:r>
          </a:p>
          <a:p>
            <a:pPr marL="604518" lvl="1" indent="-302259" algn="just">
              <a:lnSpc>
                <a:spcPts val="4199"/>
              </a:lnSpc>
              <a:buFont typeface="Arial"/>
              <a:buChar char="•"/>
            </a:pPr>
            <a:r>
              <a:rPr lang="en-US" sz="2799">
                <a:solidFill>
                  <a:srgbClr val="000000"/>
                </a:solidFill>
                <a:latin typeface="Raleway"/>
              </a:rPr>
              <a:t>To determine the association of proficiency in different software with Gender</a:t>
            </a:r>
          </a:p>
        </p:txBody>
      </p:sp>
      <p:sp>
        <p:nvSpPr>
          <p:cNvPr id="9" name="TextBox 9"/>
          <p:cNvSpPr txBox="1"/>
          <p:nvPr/>
        </p:nvSpPr>
        <p:spPr>
          <a:xfrm>
            <a:off x="1793260" y="1696929"/>
            <a:ext cx="13666036" cy="1111250"/>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INTRODUCTION CONTD.</a:t>
            </a:r>
          </a:p>
        </p:txBody>
      </p:sp>
      <p:sp>
        <p:nvSpPr>
          <p:cNvPr id="10" name="Freeform 10"/>
          <p:cNvSpPr/>
          <p:nvPr/>
        </p:nvSpPr>
        <p:spPr>
          <a:xfrm flipH="1">
            <a:off x="14875954" y="5912627"/>
            <a:ext cx="2969759" cy="3933455"/>
          </a:xfrm>
          <a:custGeom>
            <a:avLst/>
            <a:gdLst/>
            <a:ahLst/>
            <a:cxnLst/>
            <a:rect l="l" t="t" r="r" b="b"/>
            <a:pathLst>
              <a:path w="2969759" h="3933455">
                <a:moveTo>
                  <a:pt x="2969759" y="0"/>
                </a:moveTo>
                <a:lnTo>
                  <a:pt x="0" y="0"/>
                </a:lnTo>
                <a:lnTo>
                  <a:pt x="0" y="3933455"/>
                </a:lnTo>
                <a:lnTo>
                  <a:pt x="2969759" y="3933455"/>
                </a:lnTo>
                <a:lnTo>
                  <a:pt x="2969759"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LK"/>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028700" y="1028700"/>
            <a:ext cx="15294034" cy="8229600"/>
            <a:chOff x="0" y="0"/>
            <a:chExt cx="4970565" cy="2674622"/>
          </a:xfrm>
        </p:grpSpPr>
        <p:sp>
          <p:nvSpPr>
            <p:cNvPr id="6" name="Freeform 6"/>
            <p:cNvSpPr/>
            <p:nvPr/>
          </p:nvSpPr>
          <p:spPr>
            <a:xfrm>
              <a:off x="0" y="0"/>
              <a:ext cx="4970565" cy="2674622"/>
            </a:xfrm>
            <a:custGeom>
              <a:avLst/>
              <a:gdLst/>
              <a:ahLst/>
              <a:cxnLst/>
              <a:rect l="l" t="t" r="r" b="b"/>
              <a:pathLst>
                <a:path w="4970565" h="2674622">
                  <a:moveTo>
                    <a:pt x="25310" y="0"/>
                  </a:moveTo>
                  <a:lnTo>
                    <a:pt x="4945255" y="0"/>
                  </a:lnTo>
                  <a:cubicBezTo>
                    <a:pt x="4951968" y="0"/>
                    <a:pt x="4958405" y="2667"/>
                    <a:pt x="4963152" y="7413"/>
                  </a:cubicBezTo>
                  <a:cubicBezTo>
                    <a:pt x="4967899" y="12160"/>
                    <a:pt x="4970565" y="18598"/>
                    <a:pt x="4970565" y="25310"/>
                  </a:cubicBezTo>
                  <a:lnTo>
                    <a:pt x="4970565" y="2649312"/>
                  </a:lnTo>
                  <a:cubicBezTo>
                    <a:pt x="4970565" y="2663291"/>
                    <a:pt x="4959233" y="2674622"/>
                    <a:pt x="4945255" y="2674622"/>
                  </a:cubicBezTo>
                  <a:lnTo>
                    <a:pt x="25310" y="2674622"/>
                  </a:lnTo>
                  <a:cubicBezTo>
                    <a:pt x="11332" y="2674622"/>
                    <a:pt x="0" y="2663291"/>
                    <a:pt x="0" y="2649312"/>
                  </a:cubicBezTo>
                  <a:lnTo>
                    <a:pt x="0" y="25310"/>
                  </a:lnTo>
                  <a:cubicBezTo>
                    <a:pt x="0" y="11332"/>
                    <a:pt x="11332" y="0"/>
                    <a:pt x="25310"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4970565" cy="2722247"/>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1793260" y="3318693"/>
            <a:ext cx="11284933" cy="4791075"/>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000000"/>
                </a:solidFill>
                <a:latin typeface="Raleway"/>
              </a:rPr>
              <a:t>Subset of variables  extracted from the dataset collected through an online survey within the department with a target population of 105 undergraduates</a:t>
            </a:r>
          </a:p>
          <a:p>
            <a:pPr marL="647700" lvl="1" indent="-323850" algn="just">
              <a:lnSpc>
                <a:spcPts val="4200"/>
              </a:lnSpc>
              <a:buFont typeface="Arial"/>
              <a:buChar char="•"/>
            </a:pPr>
            <a:r>
              <a:rPr lang="en-US" sz="3000">
                <a:solidFill>
                  <a:srgbClr val="000000"/>
                </a:solidFill>
                <a:latin typeface="Raleway"/>
              </a:rPr>
              <a:t>54 observations with 30+ variables including both Qualitative and Quantitative type variables</a:t>
            </a:r>
          </a:p>
          <a:p>
            <a:pPr marL="1295400" lvl="2" indent="-431800" algn="just">
              <a:lnSpc>
                <a:spcPts val="4200"/>
              </a:lnSpc>
              <a:buFont typeface="Arial"/>
              <a:buChar char="⚬"/>
            </a:pPr>
            <a:r>
              <a:rPr lang="en-US" sz="3000">
                <a:solidFill>
                  <a:srgbClr val="000000"/>
                </a:solidFill>
                <a:latin typeface="Raleway"/>
              </a:rPr>
              <a:t>Quantitative - GPA</a:t>
            </a:r>
          </a:p>
          <a:p>
            <a:pPr marL="1295400" lvl="2" indent="-431800" algn="just">
              <a:lnSpc>
                <a:spcPts val="4200"/>
              </a:lnSpc>
              <a:buFont typeface="Arial"/>
              <a:buChar char="⚬"/>
            </a:pPr>
            <a:r>
              <a:rPr lang="en-US" sz="3000">
                <a:solidFill>
                  <a:srgbClr val="000000"/>
                </a:solidFill>
                <a:latin typeface="Raleway"/>
              </a:rPr>
              <a:t>Qualitative - Specialization, Gender, Statistical software used, Proficiency ratings, Usage ratings etc</a:t>
            </a:r>
          </a:p>
          <a:p>
            <a:pPr algn="just">
              <a:lnSpc>
                <a:spcPts val="4200"/>
              </a:lnSpc>
            </a:pPr>
            <a:endParaRPr lang="en-US" sz="3000">
              <a:solidFill>
                <a:srgbClr val="000000"/>
              </a:solidFill>
              <a:latin typeface="Raleway"/>
            </a:endParaRPr>
          </a:p>
        </p:txBody>
      </p:sp>
      <p:sp>
        <p:nvSpPr>
          <p:cNvPr id="9" name="TextBox 9"/>
          <p:cNvSpPr txBox="1"/>
          <p:nvPr/>
        </p:nvSpPr>
        <p:spPr>
          <a:xfrm>
            <a:off x="1793260" y="1696929"/>
            <a:ext cx="13666036" cy="1111250"/>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DATASET</a:t>
            </a:r>
          </a:p>
        </p:txBody>
      </p:sp>
      <p:sp>
        <p:nvSpPr>
          <p:cNvPr id="10" name="Freeform 10"/>
          <p:cNvSpPr/>
          <p:nvPr/>
        </p:nvSpPr>
        <p:spPr>
          <a:xfrm flipH="1">
            <a:off x="13248656" y="4170692"/>
            <a:ext cx="4421278" cy="5855998"/>
          </a:xfrm>
          <a:custGeom>
            <a:avLst/>
            <a:gdLst/>
            <a:ahLst/>
            <a:cxnLst/>
            <a:rect l="l" t="t" r="r" b="b"/>
            <a:pathLst>
              <a:path w="4421278" h="5855998">
                <a:moveTo>
                  <a:pt x="4421279" y="0"/>
                </a:moveTo>
                <a:lnTo>
                  <a:pt x="0" y="0"/>
                </a:lnTo>
                <a:lnTo>
                  <a:pt x="0" y="5855998"/>
                </a:lnTo>
                <a:lnTo>
                  <a:pt x="4421279" y="5855998"/>
                </a:lnTo>
                <a:lnTo>
                  <a:pt x="4421279"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LK"/>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3275944" y="1028700"/>
            <a:ext cx="13992881" cy="8229600"/>
            <a:chOff x="0" y="0"/>
            <a:chExt cx="4547690" cy="2674622"/>
          </a:xfrm>
        </p:grpSpPr>
        <p:sp>
          <p:nvSpPr>
            <p:cNvPr id="6" name="Freeform 6"/>
            <p:cNvSpPr/>
            <p:nvPr/>
          </p:nvSpPr>
          <p:spPr>
            <a:xfrm>
              <a:off x="0" y="0"/>
              <a:ext cx="4547690" cy="2674622"/>
            </a:xfrm>
            <a:custGeom>
              <a:avLst/>
              <a:gdLst/>
              <a:ahLst/>
              <a:cxnLst/>
              <a:rect l="l" t="t" r="r" b="b"/>
              <a:pathLst>
                <a:path w="4547690" h="2674622">
                  <a:moveTo>
                    <a:pt x="27664" y="0"/>
                  </a:moveTo>
                  <a:lnTo>
                    <a:pt x="4520026" y="0"/>
                  </a:lnTo>
                  <a:cubicBezTo>
                    <a:pt x="4527363" y="0"/>
                    <a:pt x="4534400" y="2915"/>
                    <a:pt x="4539588" y="8103"/>
                  </a:cubicBezTo>
                  <a:cubicBezTo>
                    <a:pt x="4544776" y="13290"/>
                    <a:pt x="4547690" y="20327"/>
                    <a:pt x="4547690" y="27664"/>
                  </a:cubicBezTo>
                  <a:lnTo>
                    <a:pt x="4547690" y="2646959"/>
                  </a:lnTo>
                  <a:cubicBezTo>
                    <a:pt x="4547690" y="2662237"/>
                    <a:pt x="4535305" y="2674622"/>
                    <a:pt x="4520026" y="2674622"/>
                  </a:cubicBezTo>
                  <a:lnTo>
                    <a:pt x="27664" y="2674622"/>
                  </a:lnTo>
                  <a:cubicBezTo>
                    <a:pt x="12385" y="2674622"/>
                    <a:pt x="0" y="2662237"/>
                    <a:pt x="0" y="2646959"/>
                  </a:cubicBezTo>
                  <a:lnTo>
                    <a:pt x="0" y="27664"/>
                  </a:lnTo>
                  <a:cubicBezTo>
                    <a:pt x="0" y="12385"/>
                    <a:pt x="12385" y="0"/>
                    <a:pt x="27664"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4547690" cy="2722247"/>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70467" y="5344539"/>
            <a:ext cx="4363651" cy="5798872"/>
          </a:xfrm>
          <a:custGeom>
            <a:avLst/>
            <a:gdLst/>
            <a:ahLst/>
            <a:cxnLst/>
            <a:rect l="l" t="t" r="r" b="b"/>
            <a:pathLst>
              <a:path w="4363651" h="5798872">
                <a:moveTo>
                  <a:pt x="0" y="0"/>
                </a:moveTo>
                <a:lnTo>
                  <a:pt x="4363651" y="0"/>
                </a:lnTo>
                <a:lnTo>
                  <a:pt x="4363651" y="5798872"/>
                </a:lnTo>
                <a:lnTo>
                  <a:pt x="0" y="57988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LK"/>
          </a:p>
        </p:txBody>
      </p:sp>
      <p:sp>
        <p:nvSpPr>
          <p:cNvPr id="9" name="Freeform 9"/>
          <p:cNvSpPr/>
          <p:nvPr/>
        </p:nvSpPr>
        <p:spPr>
          <a:xfrm rot="-24000">
            <a:off x="4522087" y="4356699"/>
            <a:ext cx="3541838" cy="3483605"/>
          </a:xfrm>
          <a:custGeom>
            <a:avLst/>
            <a:gdLst/>
            <a:ahLst/>
            <a:cxnLst/>
            <a:rect l="l" t="t" r="r" b="b"/>
            <a:pathLst>
              <a:path w="3541838" h="3483605">
                <a:moveTo>
                  <a:pt x="24149" y="0"/>
                </a:moveTo>
                <a:lnTo>
                  <a:pt x="3541837" y="24559"/>
                </a:lnTo>
                <a:lnTo>
                  <a:pt x="3517688" y="3483605"/>
                </a:lnTo>
                <a:lnTo>
                  <a:pt x="0" y="3459047"/>
                </a:lnTo>
                <a:lnTo>
                  <a:pt x="24149" y="0"/>
                </a:lnTo>
                <a:close/>
              </a:path>
            </a:pathLst>
          </a:custGeom>
          <a:blipFill>
            <a:blip r:embed="rId6"/>
            <a:stretch>
              <a:fillRect l="-33961" r="-32696"/>
            </a:stretch>
          </a:blipFill>
        </p:spPr>
        <p:txBody>
          <a:bodyPr/>
          <a:lstStyle/>
          <a:p>
            <a:endParaRPr lang="en-LK"/>
          </a:p>
        </p:txBody>
      </p:sp>
      <p:sp>
        <p:nvSpPr>
          <p:cNvPr id="10" name="TextBox 10"/>
          <p:cNvSpPr txBox="1"/>
          <p:nvPr/>
        </p:nvSpPr>
        <p:spPr>
          <a:xfrm>
            <a:off x="4943472" y="1860165"/>
            <a:ext cx="10657824" cy="1193800"/>
          </a:xfrm>
          <a:prstGeom prst="rect">
            <a:avLst/>
          </a:prstGeom>
        </p:spPr>
        <p:txBody>
          <a:bodyPr lIns="0" tIns="0" rIns="0" bIns="0" rtlCol="0" anchor="t">
            <a:spAutoFit/>
          </a:bodyPr>
          <a:lstStyle/>
          <a:p>
            <a:pPr algn="ctr">
              <a:lnSpc>
                <a:spcPts val="9800"/>
              </a:lnSpc>
            </a:pPr>
            <a:r>
              <a:rPr lang="en-US" sz="7000">
                <a:solidFill>
                  <a:srgbClr val="000000"/>
                </a:solidFill>
                <a:latin typeface="Fredoka One"/>
              </a:rPr>
              <a:t>DESCRIPTIVE ANALYSIS</a:t>
            </a:r>
          </a:p>
        </p:txBody>
      </p:sp>
      <p:sp>
        <p:nvSpPr>
          <p:cNvPr id="11" name="Freeform 11"/>
          <p:cNvSpPr/>
          <p:nvPr/>
        </p:nvSpPr>
        <p:spPr>
          <a:xfrm>
            <a:off x="8915880" y="3612257"/>
            <a:ext cx="7195684" cy="4972489"/>
          </a:xfrm>
          <a:custGeom>
            <a:avLst/>
            <a:gdLst/>
            <a:ahLst/>
            <a:cxnLst/>
            <a:rect l="l" t="t" r="r" b="b"/>
            <a:pathLst>
              <a:path w="7195684" h="4972489">
                <a:moveTo>
                  <a:pt x="0" y="0"/>
                </a:moveTo>
                <a:lnTo>
                  <a:pt x="7195684" y="0"/>
                </a:lnTo>
                <a:lnTo>
                  <a:pt x="7195684" y="4972489"/>
                </a:lnTo>
                <a:lnTo>
                  <a:pt x="0" y="4972489"/>
                </a:lnTo>
                <a:lnTo>
                  <a:pt x="0" y="0"/>
                </a:lnTo>
                <a:close/>
              </a:path>
            </a:pathLst>
          </a:custGeom>
          <a:blipFill>
            <a:blip r:embed="rId7"/>
            <a:stretch>
              <a:fillRect/>
            </a:stretch>
          </a:blipFill>
        </p:spPr>
        <p:txBody>
          <a:bodyPr/>
          <a:lstStyle/>
          <a:p>
            <a:endParaRPr lang="en-LK"/>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028700" y="1028700"/>
            <a:ext cx="16230600" cy="8229600"/>
            <a:chOff x="0" y="0"/>
            <a:chExt cx="5274950" cy="2674622"/>
          </a:xfrm>
        </p:grpSpPr>
        <p:sp>
          <p:nvSpPr>
            <p:cNvPr id="6" name="Freeform 6"/>
            <p:cNvSpPr/>
            <p:nvPr/>
          </p:nvSpPr>
          <p:spPr>
            <a:xfrm>
              <a:off x="0" y="0"/>
              <a:ext cx="5274950" cy="2674622"/>
            </a:xfrm>
            <a:custGeom>
              <a:avLst/>
              <a:gdLst/>
              <a:ahLst/>
              <a:cxnLst/>
              <a:rect l="l" t="t" r="r" b="b"/>
              <a:pathLst>
                <a:path w="5274950" h="2674622">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274950" cy="2722247"/>
            </a:xfrm>
            <a:prstGeom prst="rect">
              <a:avLst/>
            </a:prstGeom>
          </p:spPr>
          <p:txBody>
            <a:bodyPr lIns="50800" tIns="50800" rIns="50800" bIns="50800" rtlCol="0" anchor="ctr"/>
            <a:lstStyle/>
            <a:p>
              <a:pPr algn="ctr">
                <a:lnSpc>
                  <a:spcPts val="2659"/>
                </a:lnSpc>
              </a:pPr>
              <a:r>
                <a:rPr lang="en-US" sz="1899">
                  <a:solidFill>
                    <a:srgbClr val="FFFFFF"/>
                  </a:solidFill>
                  <a:latin typeface="Raleway"/>
                </a:rPr>
                <a:t>s</a:t>
              </a:r>
            </a:p>
          </p:txBody>
        </p:sp>
      </p:grpSp>
      <p:sp>
        <p:nvSpPr>
          <p:cNvPr id="8" name="TextBox 8"/>
          <p:cNvSpPr txBox="1"/>
          <p:nvPr/>
        </p:nvSpPr>
        <p:spPr>
          <a:xfrm>
            <a:off x="2194626" y="1805312"/>
            <a:ext cx="13898748" cy="2263775"/>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DESCRIPTIVE ANALYSIS CONTD.</a:t>
            </a:r>
          </a:p>
          <a:p>
            <a:pPr algn="ctr">
              <a:lnSpc>
                <a:spcPts val="9100"/>
              </a:lnSpc>
            </a:pPr>
            <a:endParaRPr lang="en-US" sz="6500">
              <a:solidFill>
                <a:srgbClr val="000000"/>
              </a:solidFill>
              <a:latin typeface="Fredoka One"/>
            </a:endParaRPr>
          </a:p>
        </p:txBody>
      </p:sp>
      <p:sp>
        <p:nvSpPr>
          <p:cNvPr id="9" name="Freeform 9"/>
          <p:cNvSpPr/>
          <p:nvPr/>
        </p:nvSpPr>
        <p:spPr>
          <a:xfrm>
            <a:off x="8392771" y="3284353"/>
            <a:ext cx="8342109" cy="4923212"/>
          </a:xfrm>
          <a:custGeom>
            <a:avLst/>
            <a:gdLst/>
            <a:ahLst/>
            <a:cxnLst/>
            <a:rect l="l" t="t" r="r" b="b"/>
            <a:pathLst>
              <a:path w="8342109" h="4923212">
                <a:moveTo>
                  <a:pt x="0" y="0"/>
                </a:moveTo>
                <a:lnTo>
                  <a:pt x="8342109" y="0"/>
                </a:lnTo>
                <a:lnTo>
                  <a:pt x="8342109" y="4923212"/>
                </a:lnTo>
                <a:lnTo>
                  <a:pt x="0" y="4923212"/>
                </a:lnTo>
                <a:lnTo>
                  <a:pt x="0" y="0"/>
                </a:lnTo>
                <a:close/>
              </a:path>
            </a:pathLst>
          </a:custGeom>
          <a:blipFill>
            <a:blip r:embed="rId4"/>
            <a:stretch>
              <a:fillRect/>
            </a:stretch>
          </a:blipFill>
        </p:spPr>
        <p:txBody>
          <a:bodyPr/>
          <a:lstStyle/>
          <a:p>
            <a:endParaRPr lang="en-LK"/>
          </a:p>
        </p:txBody>
      </p:sp>
      <p:sp>
        <p:nvSpPr>
          <p:cNvPr id="10" name="Freeform 10"/>
          <p:cNvSpPr/>
          <p:nvPr/>
        </p:nvSpPr>
        <p:spPr>
          <a:xfrm>
            <a:off x="1285140" y="3427258"/>
            <a:ext cx="7107632" cy="4780307"/>
          </a:xfrm>
          <a:custGeom>
            <a:avLst/>
            <a:gdLst/>
            <a:ahLst/>
            <a:cxnLst/>
            <a:rect l="l" t="t" r="r" b="b"/>
            <a:pathLst>
              <a:path w="7107632" h="4780307">
                <a:moveTo>
                  <a:pt x="0" y="0"/>
                </a:moveTo>
                <a:lnTo>
                  <a:pt x="7107631" y="0"/>
                </a:lnTo>
                <a:lnTo>
                  <a:pt x="7107631" y="4780307"/>
                </a:lnTo>
                <a:lnTo>
                  <a:pt x="0" y="4780307"/>
                </a:lnTo>
                <a:lnTo>
                  <a:pt x="0" y="0"/>
                </a:lnTo>
                <a:close/>
              </a:path>
            </a:pathLst>
          </a:custGeom>
          <a:blipFill>
            <a:blip r:embed="rId5"/>
            <a:stretch>
              <a:fillRect r="-14256" b="-5127"/>
            </a:stretch>
          </a:blipFill>
        </p:spPr>
        <p:txBody>
          <a:bodyPr/>
          <a:lstStyle/>
          <a:p>
            <a:endParaRPr lang="en-LK"/>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028700" y="1028700"/>
            <a:ext cx="16230600" cy="8229600"/>
            <a:chOff x="0" y="0"/>
            <a:chExt cx="5274950" cy="2674622"/>
          </a:xfrm>
        </p:grpSpPr>
        <p:sp>
          <p:nvSpPr>
            <p:cNvPr id="6" name="Freeform 6"/>
            <p:cNvSpPr/>
            <p:nvPr/>
          </p:nvSpPr>
          <p:spPr>
            <a:xfrm>
              <a:off x="0" y="0"/>
              <a:ext cx="5274950" cy="2674622"/>
            </a:xfrm>
            <a:custGeom>
              <a:avLst/>
              <a:gdLst/>
              <a:ahLst/>
              <a:cxnLst/>
              <a:rect l="l" t="t" r="r" b="b"/>
              <a:pathLst>
                <a:path w="5274950" h="2674622">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274950" cy="2722247"/>
            </a:xfrm>
            <a:prstGeom prst="rect">
              <a:avLst/>
            </a:prstGeom>
          </p:spPr>
          <p:txBody>
            <a:bodyPr lIns="50800" tIns="50800" rIns="50800" bIns="50800" rtlCol="0" anchor="ctr"/>
            <a:lstStyle/>
            <a:p>
              <a:pPr algn="ctr">
                <a:lnSpc>
                  <a:spcPts val="2659"/>
                </a:lnSpc>
              </a:pPr>
              <a:r>
                <a:rPr lang="en-US" sz="1899">
                  <a:solidFill>
                    <a:srgbClr val="FFFFFF"/>
                  </a:solidFill>
                  <a:latin typeface="Raleway"/>
                </a:rPr>
                <a:t>s</a:t>
              </a:r>
            </a:p>
          </p:txBody>
        </p:sp>
      </p:grpSp>
      <p:sp>
        <p:nvSpPr>
          <p:cNvPr id="8" name="Freeform 8"/>
          <p:cNvSpPr/>
          <p:nvPr/>
        </p:nvSpPr>
        <p:spPr>
          <a:xfrm>
            <a:off x="8598891" y="3749093"/>
            <a:ext cx="8115300" cy="4902606"/>
          </a:xfrm>
          <a:custGeom>
            <a:avLst/>
            <a:gdLst/>
            <a:ahLst/>
            <a:cxnLst/>
            <a:rect l="l" t="t" r="r" b="b"/>
            <a:pathLst>
              <a:path w="8115300" h="4902606">
                <a:moveTo>
                  <a:pt x="0" y="0"/>
                </a:moveTo>
                <a:lnTo>
                  <a:pt x="8115300" y="0"/>
                </a:lnTo>
                <a:lnTo>
                  <a:pt x="8115300" y="4902605"/>
                </a:lnTo>
                <a:lnTo>
                  <a:pt x="0" y="4902605"/>
                </a:lnTo>
                <a:lnTo>
                  <a:pt x="0" y="0"/>
                </a:lnTo>
                <a:close/>
              </a:path>
            </a:pathLst>
          </a:custGeom>
          <a:blipFill>
            <a:blip r:embed="rId4"/>
            <a:stretch>
              <a:fillRect r="-1805" b="-1111"/>
            </a:stretch>
          </a:blipFill>
        </p:spPr>
        <p:txBody>
          <a:bodyPr/>
          <a:lstStyle/>
          <a:p>
            <a:endParaRPr lang="en-LK"/>
          </a:p>
        </p:txBody>
      </p:sp>
      <p:sp>
        <p:nvSpPr>
          <p:cNvPr id="9" name="Freeform 9"/>
          <p:cNvSpPr/>
          <p:nvPr/>
        </p:nvSpPr>
        <p:spPr>
          <a:xfrm>
            <a:off x="1285140" y="4068148"/>
            <a:ext cx="7127236" cy="4264496"/>
          </a:xfrm>
          <a:custGeom>
            <a:avLst/>
            <a:gdLst/>
            <a:ahLst/>
            <a:cxnLst/>
            <a:rect l="l" t="t" r="r" b="b"/>
            <a:pathLst>
              <a:path w="7127236" h="4264496">
                <a:moveTo>
                  <a:pt x="0" y="0"/>
                </a:moveTo>
                <a:lnTo>
                  <a:pt x="7127236" y="0"/>
                </a:lnTo>
                <a:lnTo>
                  <a:pt x="7127236" y="4264496"/>
                </a:lnTo>
                <a:lnTo>
                  <a:pt x="0" y="4264496"/>
                </a:lnTo>
                <a:lnTo>
                  <a:pt x="0" y="0"/>
                </a:lnTo>
                <a:close/>
              </a:path>
            </a:pathLst>
          </a:custGeom>
          <a:blipFill>
            <a:blip r:embed="rId5"/>
            <a:stretch>
              <a:fillRect/>
            </a:stretch>
          </a:blipFill>
        </p:spPr>
        <p:txBody>
          <a:bodyPr/>
          <a:lstStyle/>
          <a:p>
            <a:endParaRPr lang="en-LK"/>
          </a:p>
        </p:txBody>
      </p:sp>
      <p:sp>
        <p:nvSpPr>
          <p:cNvPr id="10" name="TextBox 10"/>
          <p:cNvSpPr txBox="1"/>
          <p:nvPr/>
        </p:nvSpPr>
        <p:spPr>
          <a:xfrm>
            <a:off x="2194626" y="1805312"/>
            <a:ext cx="13898748" cy="2263775"/>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DESCRIPTIVE ANALYSIS CONTD.</a:t>
            </a:r>
          </a:p>
          <a:p>
            <a:pPr algn="ctr">
              <a:lnSpc>
                <a:spcPts val="9100"/>
              </a:lnSpc>
            </a:pPr>
            <a:endParaRPr lang="en-US" sz="6500">
              <a:solidFill>
                <a:srgbClr val="000000"/>
              </a:solidFill>
              <a:latin typeface="Fredoka On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028700" y="1028700"/>
            <a:ext cx="16230600" cy="8229600"/>
            <a:chOff x="0" y="0"/>
            <a:chExt cx="5274950" cy="2674622"/>
          </a:xfrm>
        </p:grpSpPr>
        <p:sp>
          <p:nvSpPr>
            <p:cNvPr id="6" name="Freeform 6"/>
            <p:cNvSpPr/>
            <p:nvPr/>
          </p:nvSpPr>
          <p:spPr>
            <a:xfrm>
              <a:off x="0" y="0"/>
              <a:ext cx="5274950" cy="2674622"/>
            </a:xfrm>
            <a:custGeom>
              <a:avLst/>
              <a:gdLst/>
              <a:ahLst/>
              <a:cxnLst/>
              <a:rect l="l" t="t" r="r" b="b"/>
              <a:pathLst>
                <a:path w="5274950" h="2674622">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274950" cy="2722247"/>
            </a:xfrm>
            <a:prstGeom prst="rect">
              <a:avLst/>
            </a:prstGeom>
          </p:spPr>
          <p:txBody>
            <a:bodyPr lIns="50800" tIns="50800" rIns="50800" bIns="50800" rtlCol="0" anchor="ctr"/>
            <a:lstStyle/>
            <a:p>
              <a:pPr algn="ctr">
                <a:lnSpc>
                  <a:spcPts val="2659"/>
                </a:lnSpc>
              </a:pPr>
              <a:r>
                <a:rPr lang="en-US" sz="1899">
                  <a:solidFill>
                    <a:srgbClr val="FFFFFF"/>
                  </a:solidFill>
                  <a:latin typeface="Raleway"/>
                </a:rPr>
                <a:t>s</a:t>
              </a:r>
            </a:p>
          </p:txBody>
        </p:sp>
      </p:grpSp>
      <p:sp>
        <p:nvSpPr>
          <p:cNvPr id="8" name="TextBox 8"/>
          <p:cNvSpPr txBox="1"/>
          <p:nvPr/>
        </p:nvSpPr>
        <p:spPr>
          <a:xfrm>
            <a:off x="2194626" y="1805312"/>
            <a:ext cx="13898748" cy="2263775"/>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DESCRIPTIVE ANALYSIS CONTD.</a:t>
            </a:r>
          </a:p>
          <a:p>
            <a:pPr algn="ctr">
              <a:lnSpc>
                <a:spcPts val="9100"/>
              </a:lnSpc>
            </a:pPr>
            <a:endParaRPr lang="en-US" sz="6500">
              <a:solidFill>
                <a:srgbClr val="000000"/>
              </a:solidFill>
              <a:latin typeface="Fredoka One"/>
            </a:endParaRPr>
          </a:p>
        </p:txBody>
      </p:sp>
      <p:sp>
        <p:nvSpPr>
          <p:cNvPr id="9" name="Freeform 9"/>
          <p:cNvSpPr/>
          <p:nvPr/>
        </p:nvSpPr>
        <p:spPr>
          <a:xfrm>
            <a:off x="2194626" y="3392490"/>
            <a:ext cx="8279186" cy="5472110"/>
          </a:xfrm>
          <a:custGeom>
            <a:avLst/>
            <a:gdLst/>
            <a:ahLst/>
            <a:cxnLst/>
            <a:rect l="l" t="t" r="r" b="b"/>
            <a:pathLst>
              <a:path w="8279186" h="5472110">
                <a:moveTo>
                  <a:pt x="0" y="0"/>
                </a:moveTo>
                <a:lnTo>
                  <a:pt x="8279186" y="0"/>
                </a:lnTo>
                <a:lnTo>
                  <a:pt x="8279186" y="5472110"/>
                </a:lnTo>
                <a:lnTo>
                  <a:pt x="0" y="5472110"/>
                </a:lnTo>
                <a:lnTo>
                  <a:pt x="0" y="0"/>
                </a:lnTo>
                <a:close/>
              </a:path>
            </a:pathLst>
          </a:custGeom>
          <a:blipFill>
            <a:blip r:embed="rId4"/>
            <a:stretch>
              <a:fillRect t="-4571" b="-1930"/>
            </a:stretch>
          </a:blipFill>
        </p:spPr>
        <p:txBody>
          <a:bodyPr/>
          <a:lstStyle/>
          <a:p>
            <a:endParaRPr lang="en-LK"/>
          </a:p>
        </p:txBody>
      </p:sp>
      <p:sp>
        <p:nvSpPr>
          <p:cNvPr id="10" name="TextBox 10"/>
          <p:cNvSpPr txBox="1"/>
          <p:nvPr/>
        </p:nvSpPr>
        <p:spPr>
          <a:xfrm>
            <a:off x="9139238" y="959530"/>
            <a:ext cx="9525" cy="1111250"/>
          </a:xfrm>
          <a:prstGeom prst="rect">
            <a:avLst/>
          </a:prstGeom>
        </p:spPr>
        <p:txBody>
          <a:bodyPr lIns="0" tIns="0" rIns="0" bIns="0" rtlCol="0" anchor="t">
            <a:spAutoFit/>
          </a:bodyPr>
          <a:lstStyle/>
          <a:p>
            <a:pPr algn="ctr">
              <a:lnSpc>
                <a:spcPts val="9100"/>
              </a:lnSpc>
              <a:spcBef>
                <a:spcPct val="0"/>
              </a:spcBef>
            </a:pPr>
            <a:endParaRPr/>
          </a:p>
        </p:txBody>
      </p:sp>
      <p:sp>
        <p:nvSpPr>
          <p:cNvPr id="11" name="TextBox 11"/>
          <p:cNvSpPr txBox="1"/>
          <p:nvPr/>
        </p:nvSpPr>
        <p:spPr>
          <a:xfrm>
            <a:off x="8923687" y="4923755"/>
            <a:ext cx="7169687" cy="2734310"/>
          </a:xfrm>
          <a:prstGeom prst="rect">
            <a:avLst/>
          </a:prstGeom>
        </p:spPr>
        <p:txBody>
          <a:bodyPr lIns="0" tIns="0" rIns="0" bIns="0" rtlCol="0" anchor="t">
            <a:spAutoFit/>
          </a:bodyPr>
          <a:lstStyle/>
          <a:p>
            <a:pPr marL="561339" lvl="1" indent="-280669" algn="just">
              <a:lnSpc>
                <a:spcPts val="3639"/>
              </a:lnSpc>
              <a:buFont typeface="Arial"/>
              <a:buChar char="•"/>
            </a:pPr>
            <a:r>
              <a:rPr lang="en-US" sz="2599">
                <a:solidFill>
                  <a:srgbClr val="000000"/>
                </a:solidFill>
                <a:latin typeface="Canva Sans"/>
              </a:rPr>
              <a:t>Applied Statistics and Statistics students mainly use Python for cleaning, while those in Data Science or Statistics with CS, and Industrial Statistics programs show a preference for using R for this task.</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895B2"/>
        </a:solidFill>
        <a:effectLst/>
      </p:bgPr>
    </p:bg>
    <p:spTree>
      <p:nvGrpSpPr>
        <p:cNvPr id="1" name=""/>
        <p:cNvGrpSpPr/>
        <p:nvPr/>
      </p:nvGrpSpPr>
      <p:grpSpPr>
        <a:xfrm>
          <a:off x="0" y="0"/>
          <a:ext cx="0" cy="0"/>
          <a:chOff x="0" y="0"/>
          <a:chExt cx="0" cy="0"/>
        </a:xfrm>
      </p:grpSpPr>
      <p:sp>
        <p:nvSpPr>
          <p:cNvPr id="2" name="Freeform 2"/>
          <p:cNvSpPr/>
          <p:nvPr/>
        </p:nvSpPr>
        <p:spPr>
          <a:xfrm>
            <a:off x="5209807" y="-309859"/>
            <a:ext cx="7868385" cy="10906460"/>
          </a:xfrm>
          <a:custGeom>
            <a:avLst/>
            <a:gdLst/>
            <a:ahLst/>
            <a:cxnLst/>
            <a:rect l="l" t="t" r="r" b="b"/>
            <a:pathLst>
              <a:path w="7868385" h="10906460">
                <a:moveTo>
                  <a:pt x="0" y="0"/>
                </a:moveTo>
                <a:lnTo>
                  <a:pt x="7868386" y="0"/>
                </a:lnTo>
                <a:lnTo>
                  <a:pt x="7868386"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3" name="Freeform 3"/>
          <p:cNvSpPr/>
          <p:nvPr/>
        </p:nvSpPr>
        <p:spPr>
          <a:xfrm>
            <a:off x="-2649053"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sp>
        <p:nvSpPr>
          <p:cNvPr id="4" name="Freeform 4"/>
          <p:cNvSpPr/>
          <p:nvPr/>
        </p:nvSpPr>
        <p:spPr>
          <a:xfrm>
            <a:off x="13068668" y="-309601"/>
            <a:ext cx="7868385" cy="10906460"/>
          </a:xfrm>
          <a:custGeom>
            <a:avLst/>
            <a:gdLst/>
            <a:ahLst/>
            <a:cxnLst/>
            <a:rect l="l" t="t" r="r" b="b"/>
            <a:pathLst>
              <a:path w="7868385" h="10906460">
                <a:moveTo>
                  <a:pt x="0" y="0"/>
                </a:moveTo>
                <a:lnTo>
                  <a:pt x="7868385" y="0"/>
                </a:lnTo>
                <a:lnTo>
                  <a:pt x="7868385" y="10906460"/>
                </a:lnTo>
                <a:lnTo>
                  <a:pt x="0" y="10906460"/>
                </a:lnTo>
                <a:lnTo>
                  <a:pt x="0" y="0"/>
                </a:lnTo>
                <a:close/>
              </a:path>
            </a:pathLst>
          </a:custGeom>
          <a:blipFill>
            <a:blip r:embed="rId2">
              <a:alphaModFix amt="40000"/>
              <a:extLst>
                <a:ext uri="{96DAC541-7B7A-43D3-8B79-37D633B846F1}">
                  <asvg:svgBlip xmlns:asvg="http://schemas.microsoft.com/office/drawing/2016/SVG/main" r:embed="rId3"/>
                </a:ext>
              </a:extLst>
            </a:blip>
            <a:stretch>
              <a:fillRect t="-45125" r="-101160"/>
            </a:stretch>
          </a:blipFill>
        </p:spPr>
        <p:txBody>
          <a:bodyPr/>
          <a:lstStyle/>
          <a:p>
            <a:endParaRPr lang="en-LK"/>
          </a:p>
        </p:txBody>
      </p:sp>
      <p:grpSp>
        <p:nvGrpSpPr>
          <p:cNvPr id="5" name="Group 5"/>
          <p:cNvGrpSpPr/>
          <p:nvPr/>
        </p:nvGrpSpPr>
        <p:grpSpPr>
          <a:xfrm>
            <a:off x="1028700" y="1028700"/>
            <a:ext cx="16230600" cy="8229600"/>
            <a:chOff x="0" y="0"/>
            <a:chExt cx="5274950" cy="2674622"/>
          </a:xfrm>
        </p:grpSpPr>
        <p:sp>
          <p:nvSpPr>
            <p:cNvPr id="6" name="Freeform 6"/>
            <p:cNvSpPr/>
            <p:nvPr/>
          </p:nvSpPr>
          <p:spPr>
            <a:xfrm>
              <a:off x="0" y="0"/>
              <a:ext cx="5274950" cy="2674622"/>
            </a:xfrm>
            <a:custGeom>
              <a:avLst/>
              <a:gdLst/>
              <a:ahLst/>
              <a:cxnLst/>
              <a:rect l="l" t="t" r="r" b="b"/>
              <a:pathLst>
                <a:path w="5274950" h="2674622">
                  <a:moveTo>
                    <a:pt x="23850" y="0"/>
                  </a:moveTo>
                  <a:lnTo>
                    <a:pt x="5251100" y="0"/>
                  </a:lnTo>
                  <a:cubicBezTo>
                    <a:pt x="5264272" y="0"/>
                    <a:pt x="5274950" y="10678"/>
                    <a:pt x="5274950" y="23850"/>
                  </a:cubicBezTo>
                  <a:lnTo>
                    <a:pt x="5274950" y="2650773"/>
                  </a:lnTo>
                  <a:cubicBezTo>
                    <a:pt x="5274950" y="2657098"/>
                    <a:pt x="5272437" y="2663164"/>
                    <a:pt x="5267964" y="2667637"/>
                  </a:cubicBezTo>
                  <a:cubicBezTo>
                    <a:pt x="5263492" y="2672110"/>
                    <a:pt x="5257425" y="2674622"/>
                    <a:pt x="5251100" y="2674622"/>
                  </a:cubicBezTo>
                  <a:lnTo>
                    <a:pt x="23850" y="2674622"/>
                  </a:lnTo>
                  <a:cubicBezTo>
                    <a:pt x="17524" y="2674622"/>
                    <a:pt x="11458" y="2672110"/>
                    <a:pt x="6985" y="2667637"/>
                  </a:cubicBezTo>
                  <a:cubicBezTo>
                    <a:pt x="2513" y="2663164"/>
                    <a:pt x="0" y="2657098"/>
                    <a:pt x="0" y="2650773"/>
                  </a:cubicBezTo>
                  <a:lnTo>
                    <a:pt x="0" y="23850"/>
                  </a:lnTo>
                  <a:cubicBezTo>
                    <a:pt x="0" y="17524"/>
                    <a:pt x="2513" y="11458"/>
                    <a:pt x="6985" y="6985"/>
                  </a:cubicBezTo>
                  <a:cubicBezTo>
                    <a:pt x="11458" y="2513"/>
                    <a:pt x="17524" y="0"/>
                    <a:pt x="23850" y="0"/>
                  </a:cubicBezTo>
                  <a:close/>
                </a:path>
              </a:pathLst>
            </a:custGeom>
            <a:solidFill>
              <a:srgbClr val="FFFFFF"/>
            </a:solidFill>
            <a:ln w="38100" cap="rnd">
              <a:solidFill>
                <a:srgbClr val="000000"/>
              </a:solidFill>
              <a:prstDash val="solid"/>
              <a:round/>
            </a:ln>
          </p:spPr>
          <p:txBody>
            <a:bodyPr/>
            <a:lstStyle/>
            <a:p>
              <a:endParaRPr lang="en-LK"/>
            </a:p>
          </p:txBody>
        </p:sp>
        <p:sp>
          <p:nvSpPr>
            <p:cNvPr id="7" name="TextBox 7"/>
            <p:cNvSpPr txBox="1"/>
            <p:nvPr/>
          </p:nvSpPr>
          <p:spPr>
            <a:xfrm>
              <a:off x="0" y="-47625"/>
              <a:ext cx="5274950" cy="2722247"/>
            </a:xfrm>
            <a:prstGeom prst="rect">
              <a:avLst/>
            </a:prstGeom>
          </p:spPr>
          <p:txBody>
            <a:bodyPr lIns="50800" tIns="50800" rIns="50800" bIns="50800" rtlCol="0" anchor="ctr"/>
            <a:lstStyle/>
            <a:p>
              <a:pPr algn="ctr">
                <a:lnSpc>
                  <a:spcPts val="2659"/>
                </a:lnSpc>
              </a:pPr>
              <a:r>
                <a:rPr lang="en-US" sz="1899">
                  <a:solidFill>
                    <a:srgbClr val="FFFFFF"/>
                  </a:solidFill>
                  <a:latin typeface="Raleway"/>
                </a:rPr>
                <a:t>s</a:t>
              </a:r>
            </a:p>
          </p:txBody>
        </p:sp>
      </p:grpSp>
      <p:sp>
        <p:nvSpPr>
          <p:cNvPr id="8" name="Freeform 8"/>
          <p:cNvSpPr/>
          <p:nvPr/>
        </p:nvSpPr>
        <p:spPr>
          <a:xfrm>
            <a:off x="1285140" y="3217405"/>
            <a:ext cx="8186949" cy="5859194"/>
          </a:xfrm>
          <a:custGeom>
            <a:avLst/>
            <a:gdLst/>
            <a:ahLst/>
            <a:cxnLst/>
            <a:rect l="l" t="t" r="r" b="b"/>
            <a:pathLst>
              <a:path w="8186949" h="5859194">
                <a:moveTo>
                  <a:pt x="0" y="0"/>
                </a:moveTo>
                <a:lnTo>
                  <a:pt x="8186948" y="0"/>
                </a:lnTo>
                <a:lnTo>
                  <a:pt x="8186948" y="5859194"/>
                </a:lnTo>
                <a:lnTo>
                  <a:pt x="0" y="5859194"/>
                </a:lnTo>
                <a:lnTo>
                  <a:pt x="0" y="0"/>
                </a:lnTo>
                <a:close/>
              </a:path>
            </a:pathLst>
          </a:custGeom>
          <a:blipFill>
            <a:blip r:embed="rId4"/>
            <a:stretch>
              <a:fillRect l="-366" t="-1023" r="-366"/>
            </a:stretch>
          </a:blipFill>
        </p:spPr>
        <p:txBody>
          <a:bodyPr/>
          <a:lstStyle/>
          <a:p>
            <a:endParaRPr lang="en-LK"/>
          </a:p>
        </p:txBody>
      </p:sp>
      <p:sp>
        <p:nvSpPr>
          <p:cNvPr id="9" name="TextBox 9"/>
          <p:cNvSpPr txBox="1"/>
          <p:nvPr/>
        </p:nvSpPr>
        <p:spPr>
          <a:xfrm>
            <a:off x="2194626" y="1805312"/>
            <a:ext cx="13898748" cy="2263775"/>
          </a:xfrm>
          <a:prstGeom prst="rect">
            <a:avLst/>
          </a:prstGeom>
        </p:spPr>
        <p:txBody>
          <a:bodyPr lIns="0" tIns="0" rIns="0" bIns="0" rtlCol="0" anchor="t">
            <a:spAutoFit/>
          </a:bodyPr>
          <a:lstStyle/>
          <a:p>
            <a:pPr algn="ctr">
              <a:lnSpc>
                <a:spcPts val="9100"/>
              </a:lnSpc>
            </a:pPr>
            <a:r>
              <a:rPr lang="en-US" sz="6500">
                <a:solidFill>
                  <a:srgbClr val="000000"/>
                </a:solidFill>
                <a:latin typeface="Fredoka One"/>
              </a:rPr>
              <a:t>DESCRIPTIVE ANALYSIS CONTD.</a:t>
            </a:r>
          </a:p>
          <a:p>
            <a:pPr algn="ctr">
              <a:lnSpc>
                <a:spcPts val="9100"/>
              </a:lnSpc>
            </a:pPr>
            <a:endParaRPr lang="en-US" sz="6500">
              <a:solidFill>
                <a:srgbClr val="000000"/>
              </a:solidFill>
              <a:latin typeface="Fredoka One"/>
            </a:endParaRPr>
          </a:p>
        </p:txBody>
      </p:sp>
      <p:sp>
        <p:nvSpPr>
          <p:cNvPr id="10" name="TextBox 10"/>
          <p:cNvSpPr txBox="1"/>
          <p:nvPr/>
        </p:nvSpPr>
        <p:spPr>
          <a:xfrm>
            <a:off x="7775363" y="5057904"/>
            <a:ext cx="8484460" cy="2938152"/>
          </a:xfrm>
          <a:prstGeom prst="rect">
            <a:avLst/>
          </a:prstGeom>
        </p:spPr>
        <p:txBody>
          <a:bodyPr lIns="0" tIns="0" rIns="0" bIns="0" rtlCol="0" anchor="t">
            <a:spAutoFit/>
          </a:bodyPr>
          <a:lstStyle/>
          <a:p>
            <a:pPr marL="571691" lvl="1" indent="-285845" algn="just">
              <a:lnSpc>
                <a:spcPts val="4077"/>
              </a:lnSpc>
              <a:buFont typeface="Arial"/>
              <a:buChar char="•"/>
            </a:pPr>
            <a:r>
              <a:rPr lang="en-US" sz="2647">
                <a:solidFill>
                  <a:srgbClr val="000000"/>
                </a:solidFill>
                <a:latin typeface="Canva Sans"/>
              </a:rPr>
              <a:t> Across all four degree programs, R software is the most popular choice for analysis. </a:t>
            </a:r>
          </a:p>
          <a:p>
            <a:pPr algn="just">
              <a:lnSpc>
                <a:spcPts val="4077"/>
              </a:lnSpc>
            </a:pPr>
            <a:endParaRPr lang="en-US" sz="2647">
              <a:solidFill>
                <a:srgbClr val="000000"/>
              </a:solidFill>
              <a:latin typeface="Canva Sans"/>
            </a:endParaRPr>
          </a:p>
          <a:p>
            <a:pPr marL="571691" lvl="1" indent="-285845" algn="just">
              <a:lnSpc>
                <a:spcPts val="3707"/>
              </a:lnSpc>
              <a:buFont typeface="Arial"/>
              <a:buChar char="•"/>
            </a:pPr>
            <a:r>
              <a:rPr lang="en-US" sz="2647">
                <a:solidFill>
                  <a:srgbClr val="000000"/>
                </a:solidFill>
                <a:latin typeface="Canva Sans"/>
              </a:rPr>
              <a:t>Both Industrial Statistics and Statistics students show a dual preference, utilizing both Python and R software for their analytical tasks.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1580</Words>
  <Application>Microsoft Macintosh PowerPoint</Application>
  <PresentationFormat>Custom</PresentationFormat>
  <Paragraphs>144</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Canva Sans</vt:lpstr>
      <vt:lpstr>Canva Sans Bold</vt:lpstr>
      <vt:lpstr>Raleway Bold</vt:lpstr>
      <vt:lpstr>Raleway</vt:lpstr>
      <vt:lpstr>Arial</vt:lpstr>
      <vt:lpstr>Fredoka One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Presentation</dc:title>
  <cp:lastModifiedBy>Darshika Wijesena</cp:lastModifiedBy>
  <cp:revision>3</cp:revision>
  <dcterms:created xsi:type="dcterms:W3CDTF">2006-08-16T00:00:00Z</dcterms:created>
  <dcterms:modified xsi:type="dcterms:W3CDTF">2024-02-01T06:51:12Z</dcterms:modified>
  <dc:identifier>DAF51H4_s6s</dc:identifier>
</cp:coreProperties>
</file>

<file path=docProps/thumbnail.jpeg>
</file>